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 id="2147483708" r:id="rId2"/>
    <p:sldMasterId id="2147483744" r:id="rId3"/>
    <p:sldMasterId id="2147483756" r:id="rId4"/>
    <p:sldMasterId id="2147483768" r:id="rId5"/>
    <p:sldMasterId id="2147483780" r:id="rId6"/>
  </p:sldMasterIdLst>
  <p:notesMasterIdLst>
    <p:notesMasterId r:id="rId28"/>
  </p:notesMasterIdLst>
  <p:sldIdLst>
    <p:sldId id="292" r:id="rId7"/>
    <p:sldId id="322" r:id="rId8"/>
    <p:sldId id="324" r:id="rId9"/>
    <p:sldId id="327" r:id="rId10"/>
    <p:sldId id="326" r:id="rId11"/>
    <p:sldId id="325" r:id="rId12"/>
    <p:sldId id="323" r:id="rId13"/>
    <p:sldId id="282" r:id="rId14"/>
    <p:sldId id="288" r:id="rId15"/>
    <p:sldId id="318" r:id="rId16"/>
    <p:sldId id="317" r:id="rId17"/>
    <p:sldId id="319" r:id="rId18"/>
    <p:sldId id="291" r:id="rId19"/>
    <p:sldId id="328" r:id="rId20"/>
    <p:sldId id="329" r:id="rId21"/>
    <p:sldId id="330" r:id="rId22"/>
    <p:sldId id="284" r:id="rId23"/>
    <p:sldId id="283" r:id="rId24"/>
    <p:sldId id="285" r:id="rId25"/>
    <p:sldId id="286" r:id="rId26"/>
    <p:sldId id="287" r:id="rId27"/>
  </p:sldIdLst>
  <p:sldSz cx="9144000" cy="6858000" type="screen4x3"/>
  <p:notesSz cx="6858000" cy="9144000"/>
  <p:embeddedFontLst>
    <p:embeddedFont>
      <p:font typeface="Tahoma" pitchFamily="34" charset="0"/>
      <p:regular r:id="rId29"/>
      <p:bold r:id="rId30"/>
    </p:embeddedFont>
    <p:embeddedFont>
      <p:font typeface="Calibri" pitchFamily="34" charset="0"/>
      <p:regular r:id="rId31"/>
      <p:bold r:id="rId32"/>
      <p:italic r:id="rId33"/>
      <p:boldItalic r:id="rId34"/>
    </p:embeddedFont>
    <p:embeddedFont>
      <p:font typeface="Arial Black" pitchFamily="34"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58" autoAdjust="0"/>
  </p:normalViewPr>
  <p:slideViewPr>
    <p:cSldViewPr>
      <p:cViewPr varScale="1">
        <p:scale>
          <a:sx n="62" d="100"/>
          <a:sy n="62" d="100"/>
        </p:scale>
        <p:origin x="-15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6.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2.fntdata"/><Relationship Id="rId35"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CDEB0-49EC-4F29-B842-6AE86069D10B}" type="doc">
      <dgm:prSet loTypeId="urn:microsoft.com/office/officeart/2005/8/layout/balance1" loCatId="relationship" qsTypeId="urn:microsoft.com/office/officeart/2009/2/quickstyle/3d8" qsCatId="3D" csTypeId="urn:microsoft.com/office/officeart/2005/8/colors/accent2_2" csCatId="accent2" phldr="1"/>
      <dgm:spPr/>
      <dgm:t>
        <a:bodyPr/>
        <a:lstStyle/>
        <a:p>
          <a:endParaRPr lang="en-US"/>
        </a:p>
      </dgm:t>
    </dgm:pt>
    <dgm:pt modelId="{BDC9B6EC-8F36-4323-ABFF-198C50F00B63}">
      <dgm:prSet phldrT="[Text]"/>
      <dgm:spPr/>
      <dgm:t>
        <a:bodyPr/>
        <a:lstStyle/>
        <a:p>
          <a:r>
            <a:rPr lang="en-US" dirty="0" smtClean="0"/>
            <a:t>Present</a:t>
          </a:r>
          <a:endParaRPr lang="en-US" dirty="0"/>
        </a:p>
      </dgm:t>
    </dgm:pt>
    <dgm:pt modelId="{C713BDAB-169A-4218-9659-4BF2E206AEC0}" type="parTrans" cxnId="{94BC20E7-9DA2-4EC7-90B7-CB5377AA9BA6}">
      <dgm:prSet/>
      <dgm:spPr/>
      <dgm:t>
        <a:bodyPr/>
        <a:lstStyle/>
        <a:p>
          <a:endParaRPr lang="en-US"/>
        </a:p>
      </dgm:t>
    </dgm:pt>
    <dgm:pt modelId="{C2DA0733-4E19-4773-92A7-88D215FB19A8}" type="sibTrans" cxnId="{94BC20E7-9DA2-4EC7-90B7-CB5377AA9BA6}">
      <dgm:prSet/>
      <dgm:spPr/>
      <dgm:t>
        <a:bodyPr/>
        <a:lstStyle/>
        <a:p>
          <a:endParaRPr lang="en-US"/>
        </a:p>
      </dgm:t>
    </dgm:pt>
    <dgm:pt modelId="{CC272C89-8325-4A7B-B941-82D4712E1FC2}">
      <dgm:prSet phldrT="[Text]"/>
      <dgm:spPr/>
      <dgm:t>
        <a:bodyPr/>
        <a:lstStyle/>
        <a:p>
          <a:r>
            <a:rPr lang="en-US" dirty="0" smtClean="0"/>
            <a:t>Suffering</a:t>
          </a:r>
          <a:endParaRPr lang="en-US" dirty="0"/>
        </a:p>
      </dgm:t>
    </dgm:pt>
    <dgm:pt modelId="{B1F022A6-826B-49E6-A12A-B1748E937433}" type="parTrans" cxnId="{D6326EDD-F991-4AD2-A5FF-C4FFB99D6303}">
      <dgm:prSet/>
      <dgm:spPr/>
      <dgm:t>
        <a:bodyPr/>
        <a:lstStyle/>
        <a:p>
          <a:endParaRPr lang="en-US"/>
        </a:p>
      </dgm:t>
    </dgm:pt>
    <dgm:pt modelId="{9C3D62F7-FCE3-40EB-BA16-9C0194E71F17}" type="sibTrans" cxnId="{D6326EDD-F991-4AD2-A5FF-C4FFB99D6303}">
      <dgm:prSet/>
      <dgm:spPr/>
      <dgm:t>
        <a:bodyPr/>
        <a:lstStyle/>
        <a:p>
          <a:endParaRPr lang="en-US"/>
        </a:p>
      </dgm:t>
    </dgm:pt>
    <dgm:pt modelId="{9562D7B5-1E00-41A2-8333-F9EDE7E2078D}">
      <dgm:prSet phldrT="[Text]"/>
      <dgm:spPr/>
      <dgm:t>
        <a:bodyPr/>
        <a:lstStyle/>
        <a:p>
          <a:r>
            <a:rPr lang="en-US" dirty="0" smtClean="0"/>
            <a:t>Future</a:t>
          </a:r>
          <a:endParaRPr lang="en-US" dirty="0"/>
        </a:p>
      </dgm:t>
    </dgm:pt>
    <dgm:pt modelId="{C3E8B679-45B9-4FED-BF62-44EDC4B2914E}" type="parTrans" cxnId="{D8F2C8A5-7943-4D18-9111-38F983841175}">
      <dgm:prSet/>
      <dgm:spPr/>
      <dgm:t>
        <a:bodyPr/>
        <a:lstStyle/>
        <a:p>
          <a:endParaRPr lang="en-US"/>
        </a:p>
      </dgm:t>
    </dgm:pt>
    <dgm:pt modelId="{FEAE6AE1-5AE8-4411-AF3A-E3CDE060A05B}" type="sibTrans" cxnId="{D8F2C8A5-7943-4D18-9111-38F983841175}">
      <dgm:prSet/>
      <dgm:spPr/>
      <dgm:t>
        <a:bodyPr/>
        <a:lstStyle/>
        <a:p>
          <a:endParaRPr lang="en-US"/>
        </a:p>
      </dgm:t>
    </dgm:pt>
    <dgm:pt modelId="{938E7E31-9185-41B5-A0C5-14E0B5C3BC57}">
      <dgm:prSet phldrT="[Text]"/>
      <dgm:spPr/>
      <dgm:t>
        <a:bodyPr/>
        <a:lstStyle/>
        <a:p>
          <a:r>
            <a:rPr lang="en-US" dirty="0" smtClean="0"/>
            <a:t>Glory</a:t>
          </a:r>
          <a:endParaRPr lang="en-US" dirty="0"/>
        </a:p>
      </dgm:t>
    </dgm:pt>
    <dgm:pt modelId="{C63A8E7D-3D8B-4E21-91B9-8A89D5399382}" type="parTrans" cxnId="{8EC724FC-994D-412D-9F93-EF5276D81B86}">
      <dgm:prSet/>
      <dgm:spPr/>
      <dgm:t>
        <a:bodyPr/>
        <a:lstStyle/>
        <a:p>
          <a:endParaRPr lang="en-US"/>
        </a:p>
      </dgm:t>
    </dgm:pt>
    <dgm:pt modelId="{BF60F082-52C9-427F-B256-47799874F3E0}" type="sibTrans" cxnId="{8EC724FC-994D-412D-9F93-EF5276D81B86}">
      <dgm:prSet/>
      <dgm:spPr/>
      <dgm:t>
        <a:bodyPr/>
        <a:lstStyle/>
        <a:p>
          <a:endParaRPr lang="en-US"/>
        </a:p>
      </dgm:t>
    </dgm:pt>
    <dgm:pt modelId="{4B5C4E55-6A69-4577-9B4A-3971B8C0001C}" type="pres">
      <dgm:prSet presAssocID="{197CDEB0-49EC-4F29-B842-6AE86069D10B}" presName="outerComposite" presStyleCnt="0">
        <dgm:presLayoutVars>
          <dgm:chMax val="2"/>
          <dgm:animLvl val="lvl"/>
          <dgm:resizeHandles val="exact"/>
        </dgm:presLayoutVars>
      </dgm:prSet>
      <dgm:spPr/>
      <dgm:t>
        <a:bodyPr/>
        <a:lstStyle/>
        <a:p>
          <a:endParaRPr lang="en-US"/>
        </a:p>
      </dgm:t>
    </dgm:pt>
    <dgm:pt modelId="{C855066A-DF90-4AF3-B748-014A5E8AB8B4}" type="pres">
      <dgm:prSet presAssocID="{197CDEB0-49EC-4F29-B842-6AE86069D10B}" presName="dummyMaxCanvas" presStyleCnt="0"/>
      <dgm:spPr/>
      <dgm:t>
        <a:bodyPr/>
        <a:lstStyle/>
        <a:p>
          <a:endParaRPr lang="en-US"/>
        </a:p>
      </dgm:t>
    </dgm:pt>
    <dgm:pt modelId="{C1629D16-DEEC-45B0-8E89-0BF6614A98CB}" type="pres">
      <dgm:prSet presAssocID="{197CDEB0-49EC-4F29-B842-6AE86069D10B}" presName="parentComposite" presStyleCnt="0"/>
      <dgm:spPr/>
      <dgm:t>
        <a:bodyPr/>
        <a:lstStyle/>
        <a:p>
          <a:endParaRPr lang="en-US"/>
        </a:p>
      </dgm:t>
    </dgm:pt>
    <dgm:pt modelId="{19E3CE48-34C1-4834-93D8-70AB50087820}" type="pres">
      <dgm:prSet presAssocID="{197CDEB0-49EC-4F29-B842-6AE86069D10B}" presName="parent1" presStyleLbl="alignAccFollowNode1" presStyleIdx="0" presStyleCnt="4">
        <dgm:presLayoutVars>
          <dgm:chMax val="4"/>
        </dgm:presLayoutVars>
      </dgm:prSet>
      <dgm:spPr/>
      <dgm:t>
        <a:bodyPr/>
        <a:lstStyle/>
        <a:p>
          <a:endParaRPr lang="en-US"/>
        </a:p>
      </dgm:t>
    </dgm:pt>
    <dgm:pt modelId="{6EDC5AD9-5C4C-495B-97AB-136888755447}" type="pres">
      <dgm:prSet presAssocID="{197CDEB0-49EC-4F29-B842-6AE86069D10B}" presName="parent2" presStyleLbl="alignAccFollowNode1" presStyleIdx="1" presStyleCnt="4">
        <dgm:presLayoutVars>
          <dgm:chMax val="4"/>
        </dgm:presLayoutVars>
      </dgm:prSet>
      <dgm:spPr/>
      <dgm:t>
        <a:bodyPr/>
        <a:lstStyle/>
        <a:p>
          <a:endParaRPr lang="en-US"/>
        </a:p>
      </dgm:t>
    </dgm:pt>
    <dgm:pt modelId="{2078A515-C00B-4E12-B8C3-A3160D0B7344}" type="pres">
      <dgm:prSet presAssocID="{197CDEB0-49EC-4F29-B842-6AE86069D10B}" presName="childrenComposite" presStyleCnt="0"/>
      <dgm:spPr/>
      <dgm:t>
        <a:bodyPr/>
        <a:lstStyle/>
        <a:p>
          <a:endParaRPr lang="en-US"/>
        </a:p>
      </dgm:t>
    </dgm:pt>
    <dgm:pt modelId="{BD891771-FE15-4029-B710-591AD689F064}" type="pres">
      <dgm:prSet presAssocID="{197CDEB0-49EC-4F29-B842-6AE86069D10B}" presName="dummyMaxCanvas_ChildArea" presStyleCnt="0"/>
      <dgm:spPr/>
      <dgm:t>
        <a:bodyPr/>
        <a:lstStyle/>
        <a:p>
          <a:endParaRPr lang="en-US"/>
        </a:p>
      </dgm:t>
    </dgm:pt>
    <dgm:pt modelId="{5762AF54-F9C5-4D28-A1F0-28D56FF884DE}" type="pres">
      <dgm:prSet presAssocID="{197CDEB0-49EC-4F29-B842-6AE86069D10B}" presName="fulcrum" presStyleLbl="alignAccFollowNode1" presStyleIdx="2" presStyleCnt="4"/>
      <dgm:spPr/>
      <dgm:t>
        <a:bodyPr/>
        <a:lstStyle/>
        <a:p>
          <a:endParaRPr lang="en-US"/>
        </a:p>
      </dgm:t>
    </dgm:pt>
    <dgm:pt modelId="{EBD6BB10-08CF-4F16-ADA2-365FDADA8D07}" type="pres">
      <dgm:prSet presAssocID="{197CDEB0-49EC-4F29-B842-6AE86069D10B}" presName="balance_11" presStyleLbl="alignAccFollowNode1" presStyleIdx="3" presStyleCnt="4" custAng="597684">
        <dgm:presLayoutVars>
          <dgm:bulletEnabled val="1"/>
        </dgm:presLayoutVars>
      </dgm:prSet>
      <dgm:spPr/>
      <dgm:t>
        <a:bodyPr/>
        <a:lstStyle/>
        <a:p>
          <a:endParaRPr lang="en-US"/>
        </a:p>
      </dgm:t>
    </dgm:pt>
    <dgm:pt modelId="{6CC2C195-F653-4D52-958C-93DE2C67DC50}" type="pres">
      <dgm:prSet presAssocID="{197CDEB0-49EC-4F29-B842-6AE86069D10B}" presName="left_11_1" presStyleLbl="node1" presStyleIdx="0" presStyleCnt="2" custScaleY="79011" custLinFactNeighborY="442">
        <dgm:presLayoutVars>
          <dgm:bulletEnabled val="1"/>
        </dgm:presLayoutVars>
      </dgm:prSet>
      <dgm:spPr/>
      <dgm:t>
        <a:bodyPr/>
        <a:lstStyle/>
        <a:p>
          <a:endParaRPr lang="en-US"/>
        </a:p>
      </dgm:t>
    </dgm:pt>
    <dgm:pt modelId="{BC8AE550-86B8-4FD8-9ACF-3FC8E76B9EBB}" type="pres">
      <dgm:prSet presAssocID="{197CDEB0-49EC-4F29-B842-6AE86069D10B}" presName="right_11_1" presStyleLbl="node1" presStyleIdx="1" presStyleCnt="2" custScaleY="79104" custLinFactNeighborY="17490">
        <dgm:presLayoutVars>
          <dgm:bulletEnabled val="1"/>
        </dgm:presLayoutVars>
      </dgm:prSet>
      <dgm:spPr/>
      <dgm:t>
        <a:bodyPr/>
        <a:lstStyle/>
        <a:p>
          <a:endParaRPr lang="en-US"/>
        </a:p>
      </dgm:t>
    </dgm:pt>
  </dgm:ptLst>
  <dgm:cxnLst>
    <dgm:cxn modelId="{8EC724FC-994D-412D-9F93-EF5276D81B86}" srcId="{9562D7B5-1E00-41A2-8333-F9EDE7E2078D}" destId="{938E7E31-9185-41B5-A0C5-14E0B5C3BC57}" srcOrd="0" destOrd="0" parTransId="{C63A8E7D-3D8B-4E21-91B9-8A89D5399382}" sibTransId="{BF60F082-52C9-427F-B256-47799874F3E0}"/>
    <dgm:cxn modelId="{283E8FCB-D681-453B-A8A7-95368295BB43}" type="presOf" srcId="{9562D7B5-1E00-41A2-8333-F9EDE7E2078D}" destId="{6EDC5AD9-5C4C-495B-97AB-136888755447}" srcOrd="0" destOrd="0" presId="urn:microsoft.com/office/officeart/2005/8/layout/balance1"/>
    <dgm:cxn modelId="{BECC41FF-B17E-4DDA-BF6E-54B3769FD290}" type="presOf" srcId="{BDC9B6EC-8F36-4323-ABFF-198C50F00B63}" destId="{19E3CE48-34C1-4834-93D8-70AB50087820}" srcOrd="0" destOrd="0" presId="urn:microsoft.com/office/officeart/2005/8/layout/balance1"/>
    <dgm:cxn modelId="{D7D5B287-6F65-438B-82A8-A42117AAD4FF}" type="presOf" srcId="{938E7E31-9185-41B5-A0C5-14E0B5C3BC57}" destId="{BC8AE550-86B8-4FD8-9ACF-3FC8E76B9EBB}" srcOrd="0" destOrd="0" presId="urn:microsoft.com/office/officeart/2005/8/layout/balance1"/>
    <dgm:cxn modelId="{54DB4FC7-D4D0-4BC1-B8B9-54307A4A10D3}" type="presOf" srcId="{197CDEB0-49EC-4F29-B842-6AE86069D10B}" destId="{4B5C4E55-6A69-4577-9B4A-3971B8C0001C}" srcOrd="0" destOrd="0" presId="urn:microsoft.com/office/officeart/2005/8/layout/balance1"/>
    <dgm:cxn modelId="{94BC20E7-9DA2-4EC7-90B7-CB5377AA9BA6}" srcId="{197CDEB0-49EC-4F29-B842-6AE86069D10B}" destId="{BDC9B6EC-8F36-4323-ABFF-198C50F00B63}" srcOrd="0" destOrd="0" parTransId="{C713BDAB-169A-4218-9659-4BF2E206AEC0}" sibTransId="{C2DA0733-4E19-4773-92A7-88D215FB19A8}"/>
    <dgm:cxn modelId="{D6326EDD-F991-4AD2-A5FF-C4FFB99D6303}" srcId="{BDC9B6EC-8F36-4323-ABFF-198C50F00B63}" destId="{CC272C89-8325-4A7B-B941-82D4712E1FC2}" srcOrd="0" destOrd="0" parTransId="{B1F022A6-826B-49E6-A12A-B1748E937433}" sibTransId="{9C3D62F7-FCE3-40EB-BA16-9C0194E71F17}"/>
    <dgm:cxn modelId="{D8F2C8A5-7943-4D18-9111-38F983841175}" srcId="{197CDEB0-49EC-4F29-B842-6AE86069D10B}" destId="{9562D7B5-1E00-41A2-8333-F9EDE7E2078D}" srcOrd="1" destOrd="0" parTransId="{C3E8B679-45B9-4FED-BF62-44EDC4B2914E}" sibTransId="{FEAE6AE1-5AE8-4411-AF3A-E3CDE060A05B}"/>
    <dgm:cxn modelId="{508E83F4-B9A1-4BD3-A4C5-75577BF9A357}" type="presOf" srcId="{CC272C89-8325-4A7B-B941-82D4712E1FC2}" destId="{6CC2C195-F653-4D52-958C-93DE2C67DC50}" srcOrd="0" destOrd="0" presId="urn:microsoft.com/office/officeart/2005/8/layout/balance1"/>
    <dgm:cxn modelId="{D2B43BF1-89E4-4BC0-A7F1-187C51C1D37A}" type="presParOf" srcId="{4B5C4E55-6A69-4577-9B4A-3971B8C0001C}" destId="{C855066A-DF90-4AF3-B748-014A5E8AB8B4}" srcOrd="0" destOrd="0" presId="urn:microsoft.com/office/officeart/2005/8/layout/balance1"/>
    <dgm:cxn modelId="{F5672919-2976-46D0-AED5-A658564C9F3D}" type="presParOf" srcId="{4B5C4E55-6A69-4577-9B4A-3971B8C0001C}" destId="{C1629D16-DEEC-45B0-8E89-0BF6614A98CB}" srcOrd="1" destOrd="0" presId="urn:microsoft.com/office/officeart/2005/8/layout/balance1"/>
    <dgm:cxn modelId="{8E294389-AC08-442A-AD46-C4B29768DF21}" type="presParOf" srcId="{C1629D16-DEEC-45B0-8E89-0BF6614A98CB}" destId="{19E3CE48-34C1-4834-93D8-70AB50087820}" srcOrd="0" destOrd="0" presId="urn:microsoft.com/office/officeart/2005/8/layout/balance1"/>
    <dgm:cxn modelId="{4BB4670B-422F-4536-B7A4-F803EA9EB49F}" type="presParOf" srcId="{C1629D16-DEEC-45B0-8E89-0BF6614A98CB}" destId="{6EDC5AD9-5C4C-495B-97AB-136888755447}" srcOrd="1" destOrd="0" presId="urn:microsoft.com/office/officeart/2005/8/layout/balance1"/>
    <dgm:cxn modelId="{D8868FCD-9620-4E24-93E0-80ED50F90288}" type="presParOf" srcId="{4B5C4E55-6A69-4577-9B4A-3971B8C0001C}" destId="{2078A515-C00B-4E12-B8C3-A3160D0B7344}" srcOrd="2" destOrd="0" presId="urn:microsoft.com/office/officeart/2005/8/layout/balance1"/>
    <dgm:cxn modelId="{B68E7E26-F280-4042-A961-0F9935EFCBE6}" type="presParOf" srcId="{2078A515-C00B-4E12-B8C3-A3160D0B7344}" destId="{BD891771-FE15-4029-B710-591AD689F064}" srcOrd="0" destOrd="0" presId="urn:microsoft.com/office/officeart/2005/8/layout/balance1"/>
    <dgm:cxn modelId="{B7DB6149-DB2E-4354-9FE4-7D6B21674E11}" type="presParOf" srcId="{2078A515-C00B-4E12-B8C3-A3160D0B7344}" destId="{5762AF54-F9C5-4D28-A1F0-28D56FF884DE}" srcOrd="1" destOrd="0" presId="urn:microsoft.com/office/officeart/2005/8/layout/balance1"/>
    <dgm:cxn modelId="{7FCC593F-4027-40C4-B4F9-B5A8EC03ECC4}" type="presParOf" srcId="{2078A515-C00B-4E12-B8C3-A3160D0B7344}" destId="{EBD6BB10-08CF-4F16-ADA2-365FDADA8D07}" srcOrd="2" destOrd="0" presId="urn:microsoft.com/office/officeart/2005/8/layout/balance1"/>
    <dgm:cxn modelId="{D079B5AF-4034-4F1E-B0F3-DF16935656E8}" type="presParOf" srcId="{2078A515-C00B-4E12-B8C3-A3160D0B7344}" destId="{6CC2C195-F653-4D52-958C-93DE2C67DC50}" srcOrd="3" destOrd="0" presId="urn:microsoft.com/office/officeart/2005/8/layout/balance1"/>
    <dgm:cxn modelId="{7624C433-51D3-4BD3-829C-A49193E4A3D8}" type="presParOf" srcId="{2078A515-C00B-4E12-B8C3-A3160D0B7344}" destId="{BC8AE550-86B8-4FD8-9ACF-3FC8E76B9EBB}" srcOrd="4" destOrd="0" presId="urn:microsoft.com/office/officeart/2005/8/layout/balanc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3CE48-34C1-4834-93D8-70AB50087820}">
      <dsp:nvSpPr>
        <dsp:cNvPr id="0" name=""/>
        <dsp:cNvSpPr/>
      </dsp:nvSpPr>
      <dsp:spPr>
        <a:xfrm>
          <a:off x="264164" y="13367"/>
          <a:ext cx="1584987" cy="880548"/>
        </a:xfrm>
        <a:prstGeom prst="roundRect">
          <a:avLst>
            <a:gd name="adj" fmla="val 10000"/>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Present</a:t>
          </a:r>
          <a:endParaRPr lang="en-US" sz="2900" kern="1200" dirty="0"/>
        </a:p>
      </dsp:txBody>
      <dsp:txXfrm>
        <a:off x="289954" y="39157"/>
        <a:ext cx="1533407" cy="828968"/>
      </dsp:txXfrm>
    </dsp:sp>
    <dsp:sp modelId="{6EDC5AD9-5C4C-495B-97AB-136888755447}">
      <dsp:nvSpPr>
        <dsp:cNvPr id="0" name=""/>
        <dsp:cNvSpPr/>
      </dsp:nvSpPr>
      <dsp:spPr>
        <a:xfrm>
          <a:off x="2553590" y="13367"/>
          <a:ext cx="1584987" cy="880548"/>
        </a:xfrm>
        <a:prstGeom prst="roundRect">
          <a:avLst>
            <a:gd name="adj" fmla="val 10000"/>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Future</a:t>
          </a:r>
          <a:endParaRPr lang="en-US" sz="2900" kern="1200" dirty="0"/>
        </a:p>
      </dsp:txBody>
      <dsp:txXfrm>
        <a:off x="2579380" y="39157"/>
        <a:ext cx="1533407" cy="828968"/>
      </dsp:txXfrm>
    </dsp:sp>
    <dsp:sp modelId="{5762AF54-F9C5-4D28-A1F0-28D56FF884DE}">
      <dsp:nvSpPr>
        <dsp:cNvPr id="0" name=""/>
        <dsp:cNvSpPr/>
      </dsp:nvSpPr>
      <dsp:spPr>
        <a:xfrm>
          <a:off x="1871165" y="3755699"/>
          <a:ext cx="660411" cy="660411"/>
        </a:xfrm>
        <a:prstGeom prst="triangle">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EBD6BB10-08CF-4F16-ADA2-365FDADA8D07}">
      <dsp:nvSpPr>
        <dsp:cNvPr id="0" name=""/>
        <dsp:cNvSpPr/>
      </dsp:nvSpPr>
      <dsp:spPr>
        <a:xfrm rot="597684">
          <a:off x="220137" y="3479207"/>
          <a:ext cx="3962468" cy="267686"/>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6CC2C195-F653-4D52-958C-93DE2C67DC50}">
      <dsp:nvSpPr>
        <dsp:cNvPr id="0" name=""/>
        <dsp:cNvSpPr/>
      </dsp:nvSpPr>
      <dsp:spPr>
        <a:xfrm>
          <a:off x="264164" y="1345724"/>
          <a:ext cx="1584987" cy="1864557"/>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Suffering</a:t>
          </a:r>
          <a:endParaRPr lang="en-US" sz="2400" kern="1200" dirty="0"/>
        </a:p>
      </dsp:txBody>
      <dsp:txXfrm>
        <a:off x="341537" y="1423097"/>
        <a:ext cx="1430241" cy="1709811"/>
      </dsp:txXfrm>
    </dsp:sp>
    <dsp:sp modelId="{BC8AE550-86B8-4FD8-9ACF-3FC8E76B9EBB}">
      <dsp:nvSpPr>
        <dsp:cNvPr id="0" name=""/>
        <dsp:cNvSpPr/>
      </dsp:nvSpPr>
      <dsp:spPr>
        <a:xfrm>
          <a:off x="2553590" y="1746937"/>
          <a:ext cx="1584987" cy="186675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Glory</a:t>
          </a:r>
          <a:endParaRPr lang="en-US" sz="2400" kern="1200" dirty="0"/>
        </a:p>
      </dsp:txBody>
      <dsp:txXfrm>
        <a:off x="2630963" y="1824310"/>
        <a:ext cx="1430241" cy="1712005"/>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593FD-B143-45A0-AB40-0434F14F3391}" type="datetimeFigureOut">
              <a:rPr lang="en-US" smtClean="0"/>
              <a:t>9/15/2012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A1CCC-657F-46AC-9E6C-E2D4AB66F313}" type="slidenum">
              <a:rPr lang="en-US" smtClean="0"/>
              <a:t>‹#›</a:t>
            </a:fld>
            <a:endParaRPr lang="en-US"/>
          </a:p>
        </p:txBody>
      </p:sp>
    </p:spTree>
    <p:extLst>
      <p:ext uri="{BB962C8B-B14F-4D97-AF65-F5344CB8AC3E}">
        <p14:creationId xmlns:p14="http://schemas.microsoft.com/office/powerpoint/2010/main" val="282271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(Phil. 1:20; Ps. 22:4, 5)</a:t>
            </a:r>
          </a:p>
        </p:txBody>
      </p:sp>
      <p:sp>
        <p:nvSpPr>
          <p:cNvPr id="4" name="Slide Number Placeholder 3"/>
          <p:cNvSpPr>
            <a:spLocks noGrp="1"/>
          </p:cNvSpPr>
          <p:nvPr>
            <p:ph type="sldNum" sz="quarter" idx="10"/>
          </p:nvPr>
        </p:nvSpPr>
        <p:spPr/>
        <p:txBody>
          <a:bodyPr/>
          <a:lstStyle/>
          <a:p>
            <a:fld id="{B07A1CCC-657F-46AC-9E6C-E2D4AB66F31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3099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How</a:t>
            </a:r>
            <a:r>
              <a:rPr lang="en-US" baseline="0" dirty="0" smtClean="0"/>
              <a:t> might this hope differ from, say, a hope of getting a raise or promotion?  This hope is built on something that has already been done.</a:t>
            </a:r>
            <a:endParaRPr lang="en-US" dirty="0" smtClean="0"/>
          </a:p>
        </p:txBody>
      </p:sp>
      <p:sp>
        <p:nvSpPr>
          <p:cNvPr id="4" name="Slide Number Placeholder 3"/>
          <p:cNvSpPr>
            <a:spLocks noGrp="1"/>
          </p:cNvSpPr>
          <p:nvPr>
            <p:ph type="sldNum" sz="quarter" idx="10"/>
          </p:nvPr>
        </p:nvSpPr>
        <p:spPr/>
        <p:txBody>
          <a:bodyPr/>
          <a:lstStyle/>
          <a:p>
            <a:fld id="{B07A1CCC-657F-46AC-9E6C-E2D4AB66F31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4933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This hope is not built on a con job, but on the</a:t>
            </a:r>
            <a:r>
              <a:rPr lang="en-US" baseline="0" dirty="0" smtClean="0"/>
              <a:t> proof that Jesus Himself was raised from the dead. </a:t>
            </a:r>
            <a:endParaRPr lang="en-US" dirty="0" smtClean="0"/>
          </a:p>
        </p:txBody>
      </p:sp>
      <p:sp>
        <p:nvSpPr>
          <p:cNvPr id="4" name="Slide Number Placeholder 3"/>
          <p:cNvSpPr>
            <a:spLocks noGrp="1"/>
          </p:cNvSpPr>
          <p:nvPr>
            <p:ph type="sldNum" sz="quarter" idx="10"/>
          </p:nvPr>
        </p:nvSpPr>
        <p:spPr/>
        <p:txBody>
          <a:bodyPr/>
          <a:lstStyle/>
          <a:p>
            <a:fld id="{B07A1CCC-657F-46AC-9E6C-E2D4AB66F31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49339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This hope is not built on a con job, but on a loving self-giving sacrifice!</a:t>
            </a:r>
          </a:p>
        </p:txBody>
      </p:sp>
      <p:sp>
        <p:nvSpPr>
          <p:cNvPr id="4" name="Slide Number Placeholder 3"/>
          <p:cNvSpPr>
            <a:spLocks noGrp="1"/>
          </p:cNvSpPr>
          <p:nvPr>
            <p:ph type="sldNum" sz="quarter" idx="10"/>
          </p:nvPr>
        </p:nvSpPr>
        <p:spPr/>
        <p:txBody>
          <a:bodyPr/>
          <a:lstStyle/>
          <a:p>
            <a:fld id="{B07A1CCC-657F-46AC-9E6C-E2D4AB66F31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4933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scale that gets</a:t>
            </a:r>
            <a:r>
              <a:rPr lang="en-US" baseline="0" dirty="0" smtClean="0"/>
              <a:t> off needs recalibrated. So one of the reasons why we come to worship and bible study is to check our thinking and to see if our minds are weighing things correctly.</a:t>
            </a:r>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8</a:t>
            </a:fld>
            <a:endParaRPr lang="en-US"/>
          </a:p>
        </p:txBody>
      </p:sp>
    </p:spTree>
    <p:extLst>
      <p:ext uri="{BB962C8B-B14F-4D97-AF65-F5344CB8AC3E}">
        <p14:creationId xmlns:p14="http://schemas.microsoft.com/office/powerpoint/2010/main" val="92386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9</a:t>
            </a:fld>
            <a:endParaRPr lang="en-US"/>
          </a:p>
        </p:txBody>
      </p:sp>
    </p:spTree>
    <p:extLst>
      <p:ext uri="{BB962C8B-B14F-4D97-AF65-F5344CB8AC3E}">
        <p14:creationId xmlns:p14="http://schemas.microsoft.com/office/powerpoint/2010/main" val="92386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92386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11</a:t>
            </a:fld>
            <a:endParaRPr lang="en-US"/>
          </a:p>
        </p:txBody>
      </p:sp>
    </p:spTree>
    <p:extLst>
      <p:ext uri="{BB962C8B-B14F-4D97-AF65-F5344CB8AC3E}">
        <p14:creationId xmlns:p14="http://schemas.microsoft.com/office/powerpoint/2010/main" val="923866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2386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t>9/15/2012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t>9/15/2012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t>9/15/2012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t>9/15/2012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t>9/15/2012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t>9/15/2012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895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757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369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088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839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137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59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844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7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90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700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94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150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939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180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20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47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9F65080-A2DB-405C-96E1-EE050F6620C8}" type="datetimeFigureOut">
              <a:rPr lang="en-US" smtClean="0"/>
              <a:t>9/15/2012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529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32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5760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306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6248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1"/>
            <a:ext cx="5638800" cy="685799"/>
          </a:xfrm>
        </p:spPr>
        <p:txBody>
          <a:bodyPr>
            <a:normAutofit/>
          </a:bodyPr>
          <a:lstStyle>
            <a:lvl1pPr>
              <a:defRPr sz="2800">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505200" y="2362200"/>
            <a:ext cx="5638800" cy="609600"/>
          </a:xfrm>
        </p:spPr>
        <p:txBody>
          <a:bodyPr>
            <a:normAutofit/>
          </a:bodyPr>
          <a:lstStyle>
            <a:lvl1pPr marL="0" indent="0" algn="ctr">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62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5122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076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8655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97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9F65080-A2DB-405C-96E1-EE050F6620C8}" type="datetimeFigureOut">
              <a:rPr lang="en-US" smtClean="0"/>
              <a:t>9/15/2012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632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590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095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93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543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334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1544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246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8280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53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9F65080-A2DB-405C-96E1-EE050F6620C8}" type="datetimeFigureOut">
              <a:rPr lang="en-US" smtClean="0"/>
              <a:t>9/15/2012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9713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414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754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956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4110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8511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37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9F65080-A2DB-405C-96E1-EE050F6620C8}" type="datetimeFigureOut">
              <a:rPr lang="en-US" smtClean="0"/>
              <a:t>9/15/2012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9F65080-A2DB-405C-96E1-EE050F6620C8}" type="datetimeFigureOut">
              <a:rPr lang="en-US" smtClean="0"/>
              <a:t>9/15/2012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9F65080-A2DB-405C-96E1-EE050F6620C8}" type="datetimeFigureOut">
              <a:rPr lang="en-US" smtClean="0"/>
              <a:t>9/15/2012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Cloudy 2"/>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E9F65080-A2DB-405C-96E1-EE050F6620C8}" type="datetimeFigureOut">
              <a:rPr lang="en-US" smtClean="0"/>
              <a:t>9/15/2012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3A654800-F8B2-4C66-B8EF-43112C930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t>9/15/2012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40780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05963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274638"/>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E9F65080-A2DB-405C-96E1-EE050F6620C8}" type="datetimeFigureOut">
              <a:rPr lang="en-US">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3A654800-F8B2-4C66-B8EF-43112C930B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83085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solidFill>
                  <a:prstClr val="black">
                    <a:tint val="75000"/>
                  </a:prstClr>
                </a:solidFill>
              </a:rPr>
              <a:pPr/>
              <a:t>9/15/2012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8498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wmf"/><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wmf"/><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C:\Users\Steven\AppData\Local\Microsoft\Windows\Temporary Internet Files\Content.IE5\EFFO0N50\MP9003169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315200" cy="5486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lstStyle/>
          <a:p>
            <a:r>
              <a:rPr lang="en-US" dirty="0" smtClean="0"/>
              <a:t>“Songs In The Night”</a:t>
            </a:r>
            <a:endParaRPr lang="en-US" dirty="0"/>
          </a:p>
        </p:txBody>
      </p:sp>
      <p:sp>
        <p:nvSpPr>
          <p:cNvPr id="5" name="Subtitle 4"/>
          <p:cNvSpPr>
            <a:spLocks noGrp="1"/>
          </p:cNvSpPr>
          <p:nvPr>
            <p:ph type="subTitle" idx="1"/>
          </p:nvPr>
        </p:nvSpPr>
        <p:spPr/>
        <p:txBody>
          <a:bodyPr/>
          <a:lstStyle/>
          <a:p>
            <a:r>
              <a:rPr lang="en-US" dirty="0" smtClean="0"/>
              <a:t>(part 3)</a:t>
            </a:r>
            <a:endParaRPr lang="en-US" dirty="0"/>
          </a:p>
        </p:txBody>
      </p:sp>
      <p:sp>
        <p:nvSpPr>
          <p:cNvPr id="6" name="Rectangle 5"/>
          <p:cNvSpPr/>
          <p:nvPr/>
        </p:nvSpPr>
        <p:spPr>
          <a:xfrm>
            <a:off x="1066800" y="4953000"/>
            <a:ext cx="7315200" cy="1569660"/>
          </a:xfrm>
          <a:prstGeom prst="rect">
            <a:avLst/>
          </a:prstGeom>
        </p:spPr>
        <p:txBody>
          <a:bodyPr wrap="square">
            <a:spAutoFit/>
          </a:bodyPr>
          <a:lstStyle/>
          <a:p>
            <a:r>
              <a:rPr lang="en-US" sz="2400" dirty="0" smtClean="0"/>
              <a:t>“Be </a:t>
            </a:r>
            <a:r>
              <a:rPr lang="en-US" sz="2400" dirty="0"/>
              <a:t>merciful to me, O God, be merciful to me! For my soul trusts in You; And in the shadow of Your wings I will make my refuge, Until these calamities have passed </a:t>
            </a:r>
            <a:r>
              <a:rPr lang="en-US" sz="2400" dirty="0" smtClean="0"/>
              <a:t>by” (Ps. 57:1)</a:t>
            </a:r>
            <a:endParaRPr lang="en-US" sz="2400" dirty="0"/>
          </a:p>
        </p:txBody>
      </p:sp>
    </p:spTree>
    <p:extLst>
      <p:ext uri="{BB962C8B-B14F-4D97-AF65-F5344CB8AC3E}">
        <p14:creationId xmlns:p14="http://schemas.microsoft.com/office/powerpoint/2010/main" val="38236263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Recalibration</a:t>
            </a:r>
            <a:endParaRPr lang="en-US" dirty="0"/>
          </a:p>
        </p:txBody>
      </p:sp>
      <p:sp>
        <p:nvSpPr>
          <p:cNvPr id="3" name="Content Placeholder 2"/>
          <p:cNvSpPr>
            <a:spLocks noGrp="1"/>
          </p:cNvSpPr>
          <p:nvPr>
            <p:ph idx="1"/>
          </p:nvPr>
        </p:nvSpPr>
        <p:spPr>
          <a:xfrm>
            <a:off x="457200" y="2133600"/>
            <a:ext cx="8229600" cy="4724400"/>
          </a:xfrm>
        </p:spPr>
        <p:txBody>
          <a:bodyPr>
            <a:normAutofit/>
          </a:bodyPr>
          <a:lstStyle/>
          <a:p>
            <a:pPr marL="0" indent="0">
              <a:buNone/>
            </a:pPr>
            <a:r>
              <a:rPr lang="en-US" dirty="0" smtClean="0"/>
              <a:t>When suffering</a:t>
            </a:r>
          </a:p>
          <a:p>
            <a:pPr marL="971550" lvl="1" indent="-514350">
              <a:buFont typeface="+mj-lt"/>
              <a:buAutoNum type="arabicPeriod" startAt="6"/>
            </a:pPr>
            <a:r>
              <a:rPr lang="en-US" dirty="0" smtClean="0"/>
              <a:t>Think of how it may have been worse </a:t>
            </a:r>
            <a:br>
              <a:rPr lang="en-US" dirty="0" smtClean="0"/>
            </a:br>
            <a:r>
              <a:rPr lang="en-US" dirty="0" smtClean="0"/>
              <a:t>(Jer. 12:1-5)</a:t>
            </a:r>
          </a:p>
          <a:p>
            <a:pPr marL="971550" lvl="1" indent="-514350">
              <a:buFont typeface="+mj-lt"/>
              <a:buAutoNum type="arabicPeriod" startAt="6"/>
            </a:pPr>
            <a:r>
              <a:rPr lang="en-US" dirty="0" smtClean="0"/>
              <a:t>Remember that God suffers as well</a:t>
            </a:r>
            <a:br>
              <a:rPr lang="en-US" dirty="0" smtClean="0"/>
            </a:br>
            <a:r>
              <a:rPr lang="en-US" dirty="0" smtClean="0"/>
              <a:t>(Jer. 12:7-11; 13:1-11)</a:t>
            </a:r>
          </a:p>
          <a:p>
            <a:pPr marL="1143000" lvl="2" indent="-514350"/>
            <a:r>
              <a:rPr lang="en-US" dirty="0" smtClean="0"/>
              <a:t>Imagine how much grief God has endured when He hears and sees everything that has gone on since the beginning of the creation</a:t>
            </a:r>
            <a:endParaRPr lang="en-US" dirty="0"/>
          </a:p>
        </p:txBody>
      </p:sp>
      <p:pic>
        <p:nvPicPr>
          <p:cNvPr id="5122" name="Picture 2" descr="C:\Users\Steven\AppData\Local\Microsoft\Windows\Temporary Internet Files\Content.IE5\EXHVBVOP\MC9002925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3446"/>
            <a:ext cx="1718158" cy="17446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teven\AppData\Local\Microsoft\Windows\Temporary Internet Files\Content.IE5\SN5WGEQU\MC9001875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8614"/>
            <a:ext cx="1544422" cy="181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16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Recalibration</a:t>
            </a:r>
            <a:endParaRPr lang="en-US" dirty="0"/>
          </a:p>
        </p:txBody>
      </p:sp>
      <p:sp>
        <p:nvSpPr>
          <p:cNvPr id="3" name="Content Placeholder 2"/>
          <p:cNvSpPr>
            <a:spLocks noGrp="1"/>
          </p:cNvSpPr>
          <p:nvPr>
            <p:ph idx="1"/>
          </p:nvPr>
        </p:nvSpPr>
        <p:spPr>
          <a:xfrm>
            <a:off x="457200" y="2133600"/>
            <a:ext cx="8229600" cy="4724400"/>
          </a:xfrm>
        </p:spPr>
        <p:txBody>
          <a:bodyPr>
            <a:normAutofit fontScale="92500" lnSpcReduction="10000"/>
          </a:bodyPr>
          <a:lstStyle/>
          <a:p>
            <a:pPr marL="0" indent="0">
              <a:buNone/>
            </a:pPr>
            <a:r>
              <a:rPr lang="en-US" dirty="0" smtClean="0"/>
              <a:t>When suffering</a:t>
            </a:r>
          </a:p>
          <a:p>
            <a:pPr marL="514350" indent="-514350">
              <a:buFont typeface="+mj-lt"/>
              <a:buAutoNum type="arabicPeriod" startAt="8"/>
            </a:pPr>
            <a:r>
              <a:rPr lang="en-US" dirty="0" smtClean="0"/>
              <a:t>Know the </a:t>
            </a:r>
            <a:r>
              <a:rPr lang="en-US" dirty="0"/>
              <a:t>departed (in Christ) are </a:t>
            </a:r>
            <a:r>
              <a:rPr lang="en-US" u="sng" dirty="0"/>
              <a:t>truly</a:t>
            </a:r>
            <a:r>
              <a:rPr lang="en-US" dirty="0"/>
              <a:t> blessed</a:t>
            </a:r>
            <a:r>
              <a:rPr lang="en-US" dirty="0" smtClean="0"/>
              <a:t>!</a:t>
            </a:r>
          </a:p>
          <a:p>
            <a:pPr marL="914400" lvl="1" indent="-514350"/>
            <a:r>
              <a:rPr lang="en-US" dirty="0" smtClean="0"/>
              <a:t>“</a:t>
            </a:r>
            <a:r>
              <a:rPr lang="en-US" dirty="0"/>
              <a:t>For to me, to live is Christ, and to die is </a:t>
            </a:r>
            <a:r>
              <a:rPr lang="en-US" dirty="0" smtClean="0"/>
              <a:t>gain” (Phil. 1:21)</a:t>
            </a:r>
          </a:p>
          <a:p>
            <a:pPr marL="1314450" lvl="2" indent="-514350"/>
            <a:r>
              <a:rPr lang="en-US" dirty="0" smtClean="0"/>
              <a:t>When “death” is “gain!”</a:t>
            </a:r>
          </a:p>
          <a:p>
            <a:pPr marL="914400" lvl="1" indent="-514350"/>
            <a:r>
              <a:rPr lang="en-US" dirty="0" smtClean="0"/>
              <a:t>“</a:t>
            </a:r>
            <a:r>
              <a:rPr lang="en-US" dirty="0"/>
              <a:t>For I am hard pressed between the two, having a desire to depart and </a:t>
            </a:r>
            <a:r>
              <a:rPr lang="en-US" u="sng" dirty="0"/>
              <a:t>be with Christ</a:t>
            </a:r>
            <a:r>
              <a:rPr lang="en-US" dirty="0"/>
              <a:t>, which is </a:t>
            </a:r>
            <a:r>
              <a:rPr lang="en-US" u="sng" dirty="0"/>
              <a:t>far </a:t>
            </a:r>
            <a:r>
              <a:rPr lang="en-US" u="sng" dirty="0" smtClean="0"/>
              <a:t>better</a:t>
            </a:r>
            <a:r>
              <a:rPr lang="en-US" dirty="0" smtClean="0"/>
              <a:t>” (Phil. 1:23)</a:t>
            </a:r>
          </a:p>
          <a:p>
            <a:pPr marL="1314450" lvl="2" indent="-514350"/>
            <a:r>
              <a:rPr lang="en-US" dirty="0" smtClean="0"/>
              <a:t>There is a closer relationship with the Lord that is experienced after death</a:t>
            </a:r>
          </a:p>
        </p:txBody>
      </p:sp>
      <p:pic>
        <p:nvPicPr>
          <p:cNvPr id="5122" name="Picture 2" descr="C:\Users\Steven\AppData\Local\Microsoft\Windows\Temporary Internet Files\Content.IE5\EXHVBVOP\MC9002925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3446"/>
            <a:ext cx="1718158" cy="17446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teven\AppData\Local\Microsoft\Windows\Temporary Internet Files\Content.IE5\SN5WGEQU\MC9001875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8614"/>
            <a:ext cx="1544422" cy="181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167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Recalibration</a:t>
            </a:r>
            <a:endParaRPr lang="en-US" dirty="0"/>
          </a:p>
        </p:txBody>
      </p:sp>
      <p:sp>
        <p:nvSpPr>
          <p:cNvPr id="3" name="Content Placeholder 2"/>
          <p:cNvSpPr>
            <a:spLocks noGrp="1"/>
          </p:cNvSpPr>
          <p:nvPr>
            <p:ph idx="1"/>
          </p:nvPr>
        </p:nvSpPr>
        <p:spPr>
          <a:xfrm>
            <a:off x="457200" y="2133600"/>
            <a:ext cx="8229600" cy="4724400"/>
          </a:xfrm>
        </p:spPr>
        <p:txBody>
          <a:bodyPr>
            <a:normAutofit/>
          </a:bodyPr>
          <a:lstStyle/>
          <a:p>
            <a:pPr marL="0" indent="0">
              <a:buNone/>
            </a:pPr>
            <a:r>
              <a:rPr lang="en-US" dirty="0" smtClean="0"/>
              <a:t>When suffering</a:t>
            </a:r>
          </a:p>
          <a:p>
            <a:pPr marL="514350" indent="-514350">
              <a:buFont typeface="+mj-lt"/>
              <a:buAutoNum type="arabicPeriod" startAt="8"/>
            </a:pPr>
            <a:r>
              <a:rPr lang="en-US" dirty="0" smtClean="0"/>
              <a:t>Know the </a:t>
            </a:r>
            <a:r>
              <a:rPr lang="en-US" dirty="0"/>
              <a:t>departed (in Christ) are </a:t>
            </a:r>
            <a:r>
              <a:rPr lang="en-US" u="sng" dirty="0"/>
              <a:t>truly</a:t>
            </a:r>
            <a:r>
              <a:rPr lang="en-US" dirty="0"/>
              <a:t> blessed</a:t>
            </a:r>
            <a:r>
              <a:rPr lang="en-US" dirty="0" smtClean="0"/>
              <a:t>!</a:t>
            </a:r>
          </a:p>
          <a:p>
            <a:pPr marL="914400" lvl="1" indent="-514350"/>
            <a:r>
              <a:rPr lang="en-US" dirty="0" smtClean="0"/>
              <a:t>“</a:t>
            </a:r>
            <a:r>
              <a:rPr lang="en-US" dirty="0"/>
              <a:t>We are </a:t>
            </a:r>
            <a:r>
              <a:rPr lang="en-US" u="sng" dirty="0"/>
              <a:t>confident</a:t>
            </a:r>
            <a:r>
              <a:rPr lang="en-US" dirty="0"/>
              <a:t>, yes, </a:t>
            </a:r>
            <a:r>
              <a:rPr lang="en-US" u="sng" dirty="0"/>
              <a:t>well pleased </a:t>
            </a:r>
            <a:r>
              <a:rPr lang="en-US" dirty="0"/>
              <a:t>rather to be absent from the body and to be present with the </a:t>
            </a:r>
            <a:r>
              <a:rPr lang="en-US" dirty="0" smtClean="0"/>
              <a:t>Lord” (2 Cor. 5:8)</a:t>
            </a:r>
          </a:p>
          <a:p>
            <a:pPr marL="1314450" lvl="2" indent="-514350"/>
            <a:r>
              <a:rPr lang="en-US" dirty="0" smtClean="0"/>
              <a:t>Hope again emanates from Paul as he views death in confidence and is well pleased</a:t>
            </a:r>
          </a:p>
        </p:txBody>
      </p:sp>
      <p:pic>
        <p:nvPicPr>
          <p:cNvPr id="5122" name="Picture 2" descr="C:\Users\Steven\AppData\Local\Microsoft\Windows\Temporary Internet Files\Content.IE5\EXHVBVOP\MC9002925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3446"/>
            <a:ext cx="1718158" cy="17446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teven\AppData\Local\Microsoft\Windows\Temporary Internet Files\Content.IE5\SN5WGEQU\MC9001875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8614"/>
            <a:ext cx="1544422" cy="181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25472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they “truly” blessed?</a:t>
            </a:r>
            <a:endParaRPr lang="en-US" dirty="0"/>
          </a:p>
        </p:txBody>
      </p:sp>
      <p:sp>
        <p:nvSpPr>
          <p:cNvPr id="3" name="Content Placeholder 2"/>
          <p:cNvSpPr>
            <a:spLocks noGrp="1"/>
          </p:cNvSpPr>
          <p:nvPr>
            <p:ph idx="1"/>
          </p:nvPr>
        </p:nvSpPr>
        <p:spPr>
          <a:xfrm>
            <a:off x="533400" y="1298448"/>
            <a:ext cx="8336280" cy="5559552"/>
          </a:xfrm>
        </p:spPr>
        <p:txBody>
          <a:bodyPr>
            <a:normAutofit/>
          </a:bodyPr>
          <a:lstStyle/>
          <a:p>
            <a:pPr marL="514350" indent="-514350">
              <a:buFont typeface="+mj-lt"/>
              <a:buAutoNum type="arabicPeriod"/>
            </a:pPr>
            <a:r>
              <a:rPr lang="en-US" dirty="0" smtClean="0"/>
              <a:t>They are </a:t>
            </a:r>
            <a:r>
              <a:rPr lang="en-US" i="1" dirty="0" smtClean="0"/>
              <a:t>nearer</a:t>
            </a:r>
            <a:r>
              <a:rPr lang="en-US" dirty="0" smtClean="0"/>
              <a:t> to the Lord (Phil. 1:21, 23; 2 Cor. 5:8)</a:t>
            </a:r>
          </a:p>
          <a:p>
            <a:pPr marL="514350" indent="-514350">
              <a:buFont typeface="+mj-lt"/>
              <a:buAutoNum type="arabicPeriod"/>
            </a:pPr>
            <a:r>
              <a:rPr lang="en-US" dirty="0" smtClean="0"/>
              <a:t>They are in a place of paradise (</a:t>
            </a:r>
            <a:r>
              <a:rPr lang="en-US" dirty="0" err="1" smtClean="0"/>
              <a:t>Lk</a:t>
            </a:r>
            <a:r>
              <a:rPr lang="en-US" dirty="0" smtClean="0"/>
              <a:t>. 23:43)</a:t>
            </a:r>
          </a:p>
          <a:p>
            <a:pPr marL="514350" indent="-514350">
              <a:buFont typeface="+mj-lt"/>
              <a:buAutoNum type="arabicPeriod"/>
            </a:pPr>
            <a:r>
              <a:rPr lang="en-US" dirty="0"/>
              <a:t>T</a:t>
            </a:r>
            <a:r>
              <a:rPr lang="en-US" dirty="0" smtClean="0"/>
              <a:t>hey are called blessed (Rev. 14:13)</a:t>
            </a:r>
          </a:p>
          <a:p>
            <a:pPr marL="514350" indent="-514350">
              <a:buFont typeface="+mj-lt"/>
              <a:buAutoNum type="arabicPeriod"/>
            </a:pPr>
            <a:r>
              <a:rPr lang="en-US" dirty="0"/>
              <a:t>T</a:t>
            </a:r>
            <a:r>
              <a:rPr lang="en-US" dirty="0" smtClean="0"/>
              <a:t>hey are given a place of rest (Rev. 14:13)</a:t>
            </a:r>
          </a:p>
          <a:p>
            <a:pPr marL="514350" indent="-514350">
              <a:buFont typeface="+mj-lt"/>
              <a:buAutoNum type="arabicPeriod"/>
            </a:pPr>
            <a:r>
              <a:rPr lang="en-US" dirty="0" smtClean="0"/>
              <a:t>They retain their works (Rev. 14:13)</a:t>
            </a:r>
          </a:p>
          <a:p>
            <a:pPr lvl="1"/>
            <a:r>
              <a:rPr lang="en-US" dirty="0" smtClean="0"/>
              <a:t>Memory of their lives remains</a:t>
            </a:r>
          </a:p>
        </p:txBody>
      </p:sp>
    </p:spTree>
    <p:extLst>
      <p:ext uri="{BB962C8B-B14F-4D97-AF65-F5344CB8AC3E}">
        <p14:creationId xmlns:p14="http://schemas.microsoft.com/office/powerpoint/2010/main" val="2277458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they “truly” blessed?</a:t>
            </a:r>
            <a:endParaRPr lang="en-US" dirty="0"/>
          </a:p>
        </p:txBody>
      </p:sp>
      <p:sp>
        <p:nvSpPr>
          <p:cNvPr id="3" name="Content Placeholder 2"/>
          <p:cNvSpPr>
            <a:spLocks noGrp="1"/>
          </p:cNvSpPr>
          <p:nvPr>
            <p:ph idx="1"/>
          </p:nvPr>
        </p:nvSpPr>
        <p:spPr>
          <a:xfrm>
            <a:off x="533400" y="1298448"/>
            <a:ext cx="8336280" cy="5559552"/>
          </a:xfrm>
        </p:spPr>
        <p:txBody>
          <a:bodyPr>
            <a:normAutofit lnSpcReduction="10000"/>
          </a:bodyPr>
          <a:lstStyle/>
          <a:p>
            <a:pPr marL="514350" indent="-514350">
              <a:buFont typeface="+mj-lt"/>
              <a:buAutoNum type="arabicPeriod" startAt="6"/>
            </a:pPr>
            <a:r>
              <a:rPr lang="en-US" dirty="0" smtClean="0"/>
              <a:t>Because they are comforted (</a:t>
            </a:r>
            <a:r>
              <a:rPr lang="en-US" dirty="0" err="1" smtClean="0"/>
              <a:t>Lk</a:t>
            </a:r>
            <a:r>
              <a:rPr lang="en-US" dirty="0" smtClean="0"/>
              <a:t>. 16:22, 25)</a:t>
            </a:r>
          </a:p>
          <a:p>
            <a:pPr lvl="1"/>
            <a:r>
              <a:rPr lang="en-US" dirty="0" smtClean="0"/>
              <a:t>Where angels comfort!</a:t>
            </a:r>
          </a:p>
          <a:p>
            <a:pPr lvl="1"/>
            <a:r>
              <a:rPr lang="en-US" dirty="0" smtClean="0"/>
              <a:t>The 5</a:t>
            </a:r>
            <a:r>
              <a:rPr lang="en-US" baseline="30000" dirty="0" smtClean="0"/>
              <a:t>th</a:t>
            </a:r>
            <a:r>
              <a:rPr lang="en-US" dirty="0" smtClean="0"/>
              <a:t>seal (Rev. 6:9-11)</a:t>
            </a:r>
          </a:p>
          <a:p>
            <a:pPr lvl="2"/>
            <a:r>
              <a:rPr lang="en-US" dirty="0" smtClean="0"/>
              <a:t>Christians had been violently put to death for holding to what was right—a brotherhood of martyrs!</a:t>
            </a:r>
          </a:p>
          <a:p>
            <a:pPr lvl="2"/>
            <a:r>
              <a:rPr lang="en-US" dirty="0" smtClean="0"/>
              <a:t>Cried to the Lord—could communicate to the Lord!</a:t>
            </a:r>
          </a:p>
          <a:p>
            <a:pPr lvl="2"/>
            <a:r>
              <a:rPr lang="en-US" dirty="0" smtClean="0"/>
              <a:t>Were able to receive an answer “and it was said to them” (6:11) </a:t>
            </a:r>
          </a:p>
          <a:p>
            <a:pPr lvl="2"/>
            <a:r>
              <a:rPr lang="en-US" dirty="0" smtClean="0"/>
              <a:t>Memory: recalled the unjust and murderous actions on earth</a:t>
            </a:r>
          </a:p>
          <a:p>
            <a:pPr lvl="2"/>
            <a:r>
              <a:rPr lang="en-US" dirty="0" smtClean="0"/>
              <a:t>Should “rest” a while longer (Rev. 14:13, Matt. 11:28; Mk. 6:31; </a:t>
            </a:r>
            <a:r>
              <a:rPr lang="en-US" dirty="0" err="1" smtClean="0"/>
              <a:t>Lk</a:t>
            </a:r>
            <a:r>
              <a:rPr lang="en-US" dirty="0" smtClean="0"/>
              <a:t>. 12:19, “ease;” 1 Cor. 16:17, 18; </a:t>
            </a:r>
            <a:r>
              <a:rPr lang="en-US" dirty="0" err="1" smtClean="0"/>
              <a:t>Phm</a:t>
            </a:r>
            <a:r>
              <a:rPr lang="en-US" dirty="0" smtClean="0"/>
              <a:t>. 1:7)</a:t>
            </a:r>
          </a:p>
          <a:p>
            <a:pPr lvl="2"/>
            <a:r>
              <a:rPr lang="en-US" dirty="0" smtClean="0"/>
              <a:t>Were expecting more of their brethren to join them</a:t>
            </a:r>
          </a:p>
        </p:txBody>
      </p:sp>
    </p:spTree>
    <p:extLst>
      <p:ext uri="{BB962C8B-B14F-4D97-AF65-F5344CB8AC3E}">
        <p14:creationId xmlns:p14="http://schemas.microsoft.com/office/powerpoint/2010/main" val="19399513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God’s Hope For You?</a:t>
            </a:r>
            <a:endParaRPr lang="en-US" dirty="0"/>
          </a:p>
        </p:txBody>
      </p:sp>
      <p:sp>
        <p:nvSpPr>
          <p:cNvPr id="3" name="Content Placeholder 2"/>
          <p:cNvSpPr>
            <a:spLocks noGrp="1"/>
          </p:cNvSpPr>
          <p:nvPr>
            <p:ph idx="1"/>
          </p:nvPr>
        </p:nvSpPr>
        <p:spPr/>
        <p:txBody>
          <a:bodyPr>
            <a:normAutofit/>
          </a:bodyPr>
          <a:lstStyle/>
          <a:p>
            <a:r>
              <a:rPr lang="en-US" dirty="0" smtClean="0"/>
              <a:t>We’ve spoken a lot about “hope in God,” but what about “God’s hope in you?”</a:t>
            </a:r>
          </a:p>
          <a:p>
            <a:pPr lvl="1"/>
            <a:r>
              <a:rPr lang="en-US" dirty="0" smtClean="0"/>
              <a:t>“And </a:t>
            </a:r>
            <a:r>
              <a:rPr lang="en-US" dirty="0"/>
              <a:t>He has made from one blood every nation of men to dwell on all the face of the earth, and has determined their </a:t>
            </a:r>
            <a:r>
              <a:rPr lang="en-US" dirty="0" err="1"/>
              <a:t>preappointed</a:t>
            </a:r>
            <a:r>
              <a:rPr lang="en-US" dirty="0"/>
              <a:t> times and the boundaries of their </a:t>
            </a:r>
            <a:r>
              <a:rPr lang="en-US" dirty="0" smtClean="0"/>
              <a:t>dwellings, so </a:t>
            </a:r>
            <a:r>
              <a:rPr lang="en-US" dirty="0"/>
              <a:t>that they should seek the Lord, </a:t>
            </a:r>
            <a:r>
              <a:rPr lang="en-US" dirty="0">
                <a:solidFill>
                  <a:srgbClr val="FFC000"/>
                </a:solidFill>
              </a:rPr>
              <a:t>in the hope </a:t>
            </a:r>
            <a:r>
              <a:rPr lang="en-US" dirty="0"/>
              <a:t>that they might grope for Him and find Him, though He is not far from each one of </a:t>
            </a:r>
            <a:r>
              <a:rPr lang="en-US" dirty="0" smtClean="0"/>
              <a:t>us” (Acts 17:26, 27)</a:t>
            </a:r>
            <a:endParaRPr lang="en-US" dirty="0"/>
          </a:p>
        </p:txBody>
      </p:sp>
    </p:spTree>
    <p:extLst>
      <p:ext uri="{BB962C8B-B14F-4D97-AF65-F5344CB8AC3E}">
        <p14:creationId xmlns:p14="http://schemas.microsoft.com/office/powerpoint/2010/main" val="19429867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Jeremiah 29:13</a:t>
            </a:r>
            <a:endParaRPr lang="en-US" sz="6600" dirty="0"/>
          </a:p>
        </p:txBody>
      </p:sp>
      <p:sp>
        <p:nvSpPr>
          <p:cNvPr id="3" name="Content Placeholder 2"/>
          <p:cNvSpPr>
            <a:spLocks noGrp="1"/>
          </p:cNvSpPr>
          <p:nvPr>
            <p:ph idx="1"/>
          </p:nvPr>
        </p:nvSpPr>
        <p:spPr/>
        <p:txBody>
          <a:bodyPr>
            <a:normAutofit/>
          </a:bodyPr>
          <a:lstStyle/>
          <a:p>
            <a:pPr marL="0" indent="0">
              <a:buNone/>
            </a:pPr>
            <a:r>
              <a:rPr lang="en-US" sz="4800" dirty="0" smtClean="0"/>
              <a:t>“And </a:t>
            </a:r>
            <a:r>
              <a:rPr lang="en-US" sz="4800" dirty="0"/>
              <a:t>you will seek Me and find Me, when you search for Me with all your heart</a:t>
            </a:r>
            <a:r>
              <a:rPr lang="en-US" sz="4800" dirty="0" smtClean="0"/>
              <a:t>.”</a:t>
            </a:r>
            <a:endParaRPr lang="en-US" sz="4800" dirty="0"/>
          </a:p>
        </p:txBody>
      </p:sp>
    </p:spTree>
    <p:extLst>
      <p:ext uri="{BB962C8B-B14F-4D97-AF65-F5344CB8AC3E}">
        <p14:creationId xmlns:p14="http://schemas.microsoft.com/office/powerpoint/2010/main" val="3311339510"/>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Jesus Suffered And Died Unjustly For You!</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 is despised and rejected by men, A Man of sorrows and acquainted with grief. And we hid, as it were, our faces from Him; He was despised, and we did not esteem Him. Surely He has borne our </a:t>
            </a:r>
            <a:r>
              <a:rPr lang="en-US" dirty="0" err="1" smtClean="0"/>
              <a:t>griefs</a:t>
            </a:r>
            <a:r>
              <a:rPr lang="en-US" dirty="0" smtClean="0"/>
              <a:t> And carried our sorrows; Yet we esteemed Him stricken, Smitten by God, and afflicted. But He was wounded for our transgressions, He was bruised for our iniquities; The chastisement for our peace was upon Him, And by His stripes we are healed” (Is. 53:3-5)</a:t>
            </a:r>
          </a:p>
        </p:txBody>
      </p:sp>
    </p:spTree>
    <p:extLst>
      <p:ext uri="{BB962C8B-B14F-4D97-AF65-F5344CB8AC3E}">
        <p14:creationId xmlns:p14="http://schemas.microsoft.com/office/powerpoint/2010/main" val="57373226"/>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Jesus Suffered And Died To Give You </a:t>
            </a:r>
            <a:r>
              <a:rPr lang="en-US" dirty="0" smtClean="0">
                <a:solidFill>
                  <a:srgbClr val="FFC000"/>
                </a:solidFill>
              </a:rPr>
              <a:t>An Example</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dirty="0" smtClean="0"/>
              <a:t>“looking unto Jesus, the author and finisher of our faith, who for the joy that was set before Him endured the cross, despising the shame, and has sat down at the right hand of the throne of God. For consider Him who endured such hostility from sinners against Himself, lest you become weary and discouraged in your souls” (Heb. 12: 2, 3)</a:t>
            </a:r>
          </a:p>
        </p:txBody>
      </p:sp>
    </p:spTree>
    <p:extLst>
      <p:ext uri="{BB962C8B-B14F-4D97-AF65-F5344CB8AC3E}">
        <p14:creationId xmlns:p14="http://schemas.microsoft.com/office/powerpoint/2010/main" val="1815237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Jesus Suffered And Died </a:t>
            </a:r>
            <a:r>
              <a:rPr lang="en-US" dirty="0" smtClean="0">
                <a:solidFill>
                  <a:srgbClr val="FFC000"/>
                </a:solidFill>
              </a:rPr>
              <a:t>To Save You</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dirty="0" smtClean="0"/>
              <a:t>“who, in the days of His flesh, when He had offered up prayers and supplications, with vehement cries and tears to Him who was able to save Him from death, and was heard because of His godly fear, though He was a Son, yet He learned obedience by the things which He suffered. And having been perfected, He became the author of eternal salvation to all who obey Him” (Heb. 5:7-9)</a:t>
            </a:r>
          </a:p>
        </p:txBody>
      </p:sp>
    </p:spTree>
    <p:extLst>
      <p:ext uri="{BB962C8B-B14F-4D97-AF65-F5344CB8AC3E}">
        <p14:creationId xmlns:p14="http://schemas.microsoft.com/office/powerpoint/2010/main" val="27640745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C:\Users\Steven\AppData\Local\Microsoft\Windows\Temporary Internet Files\Content.IE5\EFFO0N50\MP900316912[1].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66800" y="990600"/>
            <a:ext cx="7315200" cy="5486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Previously Lesson 2</a:t>
            </a:r>
            <a:endParaRPr lang="en-US" dirty="0"/>
          </a:p>
        </p:txBody>
      </p:sp>
      <p:sp>
        <p:nvSpPr>
          <p:cNvPr id="2" name="Content Placeholder 1"/>
          <p:cNvSpPr>
            <a:spLocks noGrp="1"/>
          </p:cNvSpPr>
          <p:nvPr>
            <p:ph idx="1"/>
          </p:nvPr>
        </p:nvSpPr>
        <p:spPr>
          <a:xfrm>
            <a:off x="457200" y="1600200"/>
            <a:ext cx="8229600" cy="5257800"/>
          </a:xfrm>
        </p:spPr>
        <p:txBody>
          <a:bodyPr>
            <a:normAutofit/>
          </a:bodyPr>
          <a:lstStyle/>
          <a:p>
            <a:r>
              <a:rPr lang="en-US" dirty="0" smtClean="0"/>
              <a:t>The contrast between the Psalmist (42, 43) and Paul</a:t>
            </a:r>
          </a:p>
          <a:p>
            <a:pPr lvl="1"/>
            <a:r>
              <a:rPr lang="en-US" dirty="0" smtClean="0"/>
              <a:t>How Paul dealt with his trials</a:t>
            </a:r>
          </a:p>
          <a:p>
            <a:pPr lvl="2"/>
            <a:r>
              <a:rPr lang="en-US" dirty="0" smtClean="0"/>
              <a:t>Hope anchored in the unmovable Christ</a:t>
            </a:r>
          </a:p>
          <a:p>
            <a:pPr lvl="2"/>
            <a:r>
              <a:rPr lang="en-US" dirty="0" smtClean="0"/>
              <a:t>Thoughts transcends the circumstances to others</a:t>
            </a:r>
          </a:p>
          <a:p>
            <a:pPr lvl="2"/>
            <a:r>
              <a:rPr lang="en-US" dirty="0" smtClean="0"/>
              <a:t>Forgets what is behind and reaches toward the goal</a:t>
            </a:r>
          </a:p>
          <a:p>
            <a:r>
              <a:rPr lang="en-US" dirty="0" smtClean="0"/>
              <a:t>What “Hope In God” Does For The Christian</a:t>
            </a:r>
          </a:p>
          <a:p>
            <a:pPr lvl="1"/>
            <a:r>
              <a:rPr lang="en-US" dirty="0" smtClean="0"/>
              <a:t>Defining hope</a:t>
            </a:r>
          </a:p>
          <a:p>
            <a:pPr lvl="1"/>
            <a:r>
              <a:rPr lang="en-US" dirty="0" smtClean="0"/>
              <a:t>Observing stages of Bible hope</a:t>
            </a:r>
          </a:p>
          <a:p>
            <a:pPr lvl="1"/>
            <a:r>
              <a:rPr lang="en-US" dirty="0" smtClean="0"/>
              <a:t>How hope is made and bolstered</a:t>
            </a:r>
          </a:p>
        </p:txBody>
      </p:sp>
    </p:spTree>
    <p:extLst>
      <p:ext uri="{BB962C8B-B14F-4D97-AF65-F5344CB8AC3E}">
        <p14:creationId xmlns:p14="http://schemas.microsoft.com/office/powerpoint/2010/main" val="26582488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Jesus Came To Save You </a:t>
            </a:r>
            <a:r>
              <a:rPr lang="en-US" dirty="0" smtClean="0">
                <a:solidFill>
                  <a:srgbClr val="FFC000"/>
                </a:solidFill>
              </a:rPr>
              <a:t>From Wrath</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dirty="0" smtClean="0"/>
              <a:t>“For they themselves declare concerning us what manner of entry we had to you, and how you turned to God from idols to serve the living and true God, and to wait for His Son from heaven, whom He raised from the dead, even Jesus who delivers us from the wrath to come” (1 Thess. 5:9, 10)</a:t>
            </a:r>
          </a:p>
          <a:p>
            <a:pPr lvl="1"/>
            <a:r>
              <a:rPr lang="en-US" dirty="0" smtClean="0"/>
              <a:t>Jesus deemed it worthwhile to suffer in order to save you from a future place of indignation!</a:t>
            </a:r>
          </a:p>
        </p:txBody>
      </p:sp>
    </p:spTree>
    <p:extLst>
      <p:ext uri="{BB962C8B-B14F-4D97-AF65-F5344CB8AC3E}">
        <p14:creationId xmlns:p14="http://schemas.microsoft.com/office/powerpoint/2010/main" val="4016897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effectLst>
                  <a:outerShdw blurRad="38100" dist="38100" dir="2700000" algn="tl">
                    <a:srgbClr val="000000">
                      <a:alpha val="43137"/>
                    </a:srgbClr>
                  </a:outerShdw>
                </a:effectLst>
                <a:latin typeface="Arial Black" pitchFamily="34" charset="0"/>
              </a:rPr>
              <a:t>Your Choice:  </a:t>
            </a:r>
            <a:r>
              <a:rPr lang="en-US" dirty="0" smtClean="0"/>
              <a:t>Condemnation or Salvation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“And He said to them, ‘Go into all the world and preach the gospel to every creature. He who believes and is baptized will be </a:t>
            </a:r>
            <a:r>
              <a:rPr lang="en-US" sz="4000" dirty="0" smtClean="0">
                <a:solidFill>
                  <a:srgbClr val="C00000"/>
                </a:solidFill>
              </a:rPr>
              <a:t>saved</a:t>
            </a:r>
            <a:r>
              <a:rPr lang="en-US" sz="4000" dirty="0" smtClean="0"/>
              <a:t>; but he who does not believe will be </a:t>
            </a:r>
            <a:r>
              <a:rPr lang="en-US" sz="4000" dirty="0" smtClean="0">
                <a:solidFill>
                  <a:srgbClr val="C00000"/>
                </a:solidFill>
              </a:rPr>
              <a:t>condemned</a:t>
            </a:r>
            <a:r>
              <a:rPr lang="en-US" sz="4000" dirty="0" smtClean="0"/>
              <a:t>” (Mk. 16:15, 16)</a:t>
            </a:r>
          </a:p>
        </p:txBody>
      </p:sp>
    </p:spTree>
    <p:extLst>
      <p:ext uri="{BB962C8B-B14F-4D97-AF65-F5344CB8AC3E}">
        <p14:creationId xmlns:p14="http://schemas.microsoft.com/office/powerpoint/2010/main" val="18374537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Something More About Our Hope</a:t>
            </a:r>
            <a:endParaRPr lang="en-US" dirty="0"/>
          </a:p>
        </p:txBody>
      </p:sp>
      <p:sp>
        <p:nvSpPr>
          <p:cNvPr id="3" name="Content Placeholder 2"/>
          <p:cNvSpPr>
            <a:spLocks noGrp="1"/>
          </p:cNvSpPr>
          <p:nvPr>
            <p:ph sz="half" idx="1"/>
          </p:nvPr>
        </p:nvSpPr>
        <p:spPr>
          <a:xfrm>
            <a:off x="457200" y="1600201"/>
            <a:ext cx="4038600" cy="3886200"/>
          </a:xfrm>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sz="3200" dirty="0"/>
              <a:t>“Now hope does not disappoint, because the love of God has been poured out in our hearts by the Holy Spirit who was given to </a:t>
            </a:r>
            <a:r>
              <a:rPr lang="en-US" sz="3200" dirty="0" smtClean="0"/>
              <a:t>us” (Rom. 5:5)</a:t>
            </a:r>
            <a:endParaRPr lang="en-US" sz="3200" dirty="0"/>
          </a:p>
        </p:txBody>
      </p:sp>
      <p:sp>
        <p:nvSpPr>
          <p:cNvPr id="4" name="Content Placeholder 3"/>
          <p:cNvSpPr>
            <a:spLocks noGrp="1"/>
          </p:cNvSpPr>
          <p:nvPr>
            <p:ph sz="half" idx="2"/>
          </p:nvPr>
        </p:nvSpPr>
        <p:spPr>
          <a:xfrm>
            <a:off x="4648200" y="1600200"/>
            <a:ext cx="4038600" cy="3886200"/>
          </a:xfrm>
        </p:spPr>
        <p:txBody>
          <a:bodyPr>
            <a:normAutofit/>
          </a:bodyPr>
          <a:lstStyle/>
          <a:p>
            <a:r>
              <a:rPr lang="en-US" dirty="0"/>
              <a:t>“And this hope makes not </a:t>
            </a:r>
            <a:r>
              <a:rPr lang="en-US" dirty="0" smtClean="0"/>
              <a:t>ashamed…” (LO)</a:t>
            </a:r>
          </a:p>
          <a:p>
            <a:pPr lvl="1"/>
            <a:r>
              <a:rPr lang="en-US" dirty="0" smtClean="0"/>
              <a:t>Disappointed: when deceived and do not receive what was  expected</a:t>
            </a:r>
          </a:p>
          <a:p>
            <a:pPr lvl="1"/>
            <a:r>
              <a:rPr lang="en-US" dirty="0" smtClean="0"/>
              <a:t>T/F hope contrasted (Eph. 2:12; Prov. 10:28; 11:4, 7, 18, etc.)</a:t>
            </a:r>
          </a:p>
        </p:txBody>
      </p:sp>
      <p:sp>
        <p:nvSpPr>
          <p:cNvPr id="5" name="TextBox 4"/>
          <p:cNvSpPr txBox="1"/>
          <p:nvPr/>
        </p:nvSpPr>
        <p:spPr>
          <a:xfrm>
            <a:off x="685800" y="5943600"/>
            <a:ext cx="7772400" cy="445532"/>
          </a:xfrm>
          <a:prstGeom prst="rect">
            <a:avLst/>
          </a:prstGeom>
          <a:noFill/>
        </p:spPr>
        <p:txBody>
          <a:bodyPr wrap="square" rtlCol="0">
            <a:prstTxWarp prst="textPlain">
              <a:avLst/>
            </a:prstTxWarp>
            <a:spAutoFit/>
          </a:bodyPr>
          <a:lstStyle/>
          <a:p>
            <a:r>
              <a:rPr lang="en-US" dirty="0" smtClean="0">
                <a:ln w="18415" cmpd="sng">
                  <a:solidFill>
                    <a:srgbClr val="FFFFFF"/>
                  </a:solidFill>
                  <a:prstDash val="solid"/>
                </a:ln>
                <a:solidFill>
                  <a:srgbClr val="FFFFFF"/>
                </a:solidFill>
                <a:effectLst>
                  <a:glow rad="63500">
                    <a:srgbClr val="F79646">
                      <a:satMod val="175000"/>
                      <a:alpha val="40000"/>
                    </a:srgbClr>
                  </a:glow>
                  <a:outerShdw blurRad="63500" dir="3600000" algn="tl" rotWithShape="0">
                    <a:srgbClr val="000000">
                      <a:alpha val="70000"/>
                    </a:srgbClr>
                  </a:outerShdw>
                </a:effectLst>
              </a:rPr>
              <a:t>“HOPE IN GOD” DOES NOT BRING SHAME!</a:t>
            </a:r>
            <a:endParaRPr lang="en-US" dirty="0">
              <a:ln w="18415" cmpd="sng">
                <a:solidFill>
                  <a:srgbClr val="FFFFFF"/>
                </a:solidFill>
                <a:prstDash val="solid"/>
              </a:ln>
              <a:solidFill>
                <a:srgbClr val="FFFFFF"/>
              </a:solidFill>
              <a:effectLst>
                <a:glow rad="63500">
                  <a:srgbClr val="F79646">
                    <a:satMod val="17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8584069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the Christian’s Hope Different?</a:t>
            </a:r>
            <a:endParaRPr lang="en-US" dirty="0"/>
          </a:p>
        </p:txBody>
      </p:sp>
      <p:sp>
        <p:nvSpPr>
          <p:cNvPr id="3" name="Content Placeholder 2"/>
          <p:cNvSpPr>
            <a:spLocks noGrp="1"/>
          </p:cNvSpPr>
          <p:nvPr>
            <p:ph sz="half" idx="1"/>
          </p:nvPr>
        </p:nvSpPr>
        <p:spPr>
          <a:xfrm>
            <a:off x="457200" y="1600201"/>
            <a:ext cx="4038600" cy="3886200"/>
          </a:xfrm>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sz="3200" dirty="0"/>
              <a:t>“Now hope does not disappoint, because the love of God has been poured out in our hearts by the Holy Spirit who was given to </a:t>
            </a:r>
            <a:r>
              <a:rPr lang="en-US" sz="3200" dirty="0" smtClean="0"/>
              <a:t>us” (Rom. 5:5)</a:t>
            </a:r>
            <a:endParaRPr lang="en-US" sz="3200" dirty="0"/>
          </a:p>
        </p:txBody>
      </p:sp>
      <p:sp>
        <p:nvSpPr>
          <p:cNvPr id="4" name="Content Placeholder 3"/>
          <p:cNvSpPr>
            <a:spLocks noGrp="1"/>
          </p:cNvSpPr>
          <p:nvPr>
            <p:ph sz="half" idx="2"/>
          </p:nvPr>
        </p:nvSpPr>
        <p:spPr>
          <a:xfrm>
            <a:off x="4648200" y="1600200"/>
            <a:ext cx="4038600" cy="4876800"/>
          </a:xfrm>
        </p:spPr>
        <p:txBody>
          <a:bodyPr>
            <a:normAutofit/>
          </a:bodyPr>
          <a:lstStyle/>
          <a:p>
            <a:r>
              <a:rPr lang="en-US" sz="3600" dirty="0" smtClean="0"/>
              <a:t>The veracity of “Hope in God” is seen in two fundamentals</a:t>
            </a:r>
          </a:p>
        </p:txBody>
      </p:sp>
    </p:spTree>
    <p:extLst>
      <p:ext uri="{BB962C8B-B14F-4D97-AF65-F5344CB8AC3E}">
        <p14:creationId xmlns:p14="http://schemas.microsoft.com/office/powerpoint/2010/main" val="1294084486"/>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The Christian’s Hope Different?</a:t>
            </a:r>
            <a:endParaRPr lang="en-US" dirty="0"/>
          </a:p>
        </p:txBody>
      </p:sp>
      <p:sp>
        <p:nvSpPr>
          <p:cNvPr id="3" name="Content Placeholder 2"/>
          <p:cNvSpPr>
            <a:spLocks noGrp="1"/>
          </p:cNvSpPr>
          <p:nvPr>
            <p:ph sz="half" idx="1"/>
          </p:nvPr>
        </p:nvSpPr>
        <p:spPr>
          <a:xfrm>
            <a:off x="457200" y="1600201"/>
            <a:ext cx="4038600" cy="3886200"/>
          </a:xfrm>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sz="3200" dirty="0"/>
              <a:t>“Now hope does not disappoint, because the love of God has been poured out in our hearts by the Holy Spirit who was given to </a:t>
            </a:r>
            <a:r>
              <a:rPr lang="en-US" sz="3200" dirty="0" smtClean="0"/>
              <a:t>us” (Rom. 5:5)</a:t>
            </a:r>
            <a:endParaRPr lang="en-US" sz="3200" dirty="0"/>
          </a:p>
        </p:txBody>
      </p:sp>
      <p:sp>
        <p:nvSpPr>
          <p:cNvPr id="4" name="Content Placeholder 3"/>
          <p:cNvSpPr>
            <a:spLocks noGrp="1"/>
          </p:cNvSpPr>
          <p:nvPr>
            <p:ph sz="half" idx="2"/>
          </p:nvPr>
        </p:nvSpPr>
        <p:spPr>
          <a:xfrm>
            <a:off x="4648200" y="1447800"/>
            <a:ext cx="4038600" cy="4876800"/>
          </a:xfrm>
        </p:spPr>
        <p:txBody>
          <a:bodyPr>
            <a:normAutofit/>
          </a:bodyPr>
          <a:lstStyle/>
          <a:p>
            <a:pPr marL="514350" indent="-457200">
              <a:buFont typeface="+mj-lt"/>
              <a:buAutoNum type="arabicPeriod"/>
            </a:pPr>
            <a:r>
              <a:rPr lang="en-US" b="1" dirty="0" smtClean="0">
                <a:solidFill>
                  <a:srgbClr val="FFC000"/>
                </a:solidFill>
              </a:rPr>
              <a:t>On evidence, a substance of things hoped for (Heb. 11:1)</a:t>
            </a:r>
          </a:p>
          <a:p>
            <a:pPr lvl="1"/>
            <a:r>
              <a:rPr lang="en-US" b="1" dirty="0" smtClean="0"/>
              <a:t>A substance of what God has done when He raised Jesus from the dead (Rom. 1:4; 2 Cor. 4:14)</a:t>
            </a:r>
          </a:p>
          <a:p>
            <a:pPr lvl="1"/>
            <a:r>
              <a:rPr lang="en-US" b="1" dirty="0" smtClean="0"/>
              <a:t>Result: a living hope </a:t>
            </a:r>
            <a:br>
              <a:rPr lang="en-US" b="1" dirty="0" smtClean="0"/>
            </a:br>
            <a:r>
              <a:rPr lang="en-US" b="1" dirty="0" smtClean="0"/>
              <a:t>(1 Pet. 1:3)</a:t>
            </a:r>
          </a:p>
        </p:txBody>
      </p:sp>
    </p:spTree>
    <p:extLst>
      <p:ext uri="{BB962C8B-B14F-4D97-AF65-F5344CB8AC3E}">
        <p14:creationId xmlns:p14="http://schemas.microsoft.com/office/powerpoint/2010/main" val="89602871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The Christian’s Hope Different?</a:t>
            </a:r>
            <a:endParaRPr lang="en-US" dirty="0"/>
          </a:p>
        </p:txBody>
      </p:sp>
      <p:sp>
        <p:nvSpPr>
          <p:cNvPr id="3" name="Content Placeholder 2"/>
          <p:cNvSpPr>
            <a:spLocks noGrp="1"/>
          </p:cNvSpPr>
          <p:nvPr>
            <p:ph sz="half" idx="1"/>
          </p:nvPr>
        </p:nvSpPr>
        <p:spPr>
          <a:xfrm>
            <a:off x="457200" y="1600201"/>
            <a:ext cx="4038600" cy="3886200"/>
          </a:xfrm>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sz="3200" dirty="0"/>
              <a:t>“Now hope does not disappoint, because the love of God has been poured out in our hearts by the Holy Spirit who was given to </a:t>
            </a:r>
            <a:r>
              <a:rPr lang="en-US" sz="3200" dirty="0" smtClean="0"/>
              <a:t>us” (Rom. 5:5)</a:t>
            </a:r>
            <a:endParaRPr lang="en-US" sz="3200" dirty="0"/>
          </a:p>
        </p:txBody>
      </p:sp>
      <p:sp>
        <p:nvSpPr>
          <p:cNvPr id="4" name="Content Placeholder 3"/>
          <p:cNvSpPr>
            <a:spLocks noGrp="1"/>
          </p:cNvSpPr>
          <p:nvPr>
            <p:ph sz="half" idx="2"/>
          </p:nvPr>
        </p:nvSpPr>
        <p:spPr>
          <a:xfrm>
            <a:off x="4648200" y="1600200"/>
            <a:ext cx="4038600" cy="4876800"/>
          </a:xfrm>
        </p:spPr>
        <p:txBody>
          <a:bodyPr>
            <a:normAutofit/>
          </a:bodyPr>
          <a:lstStyle/>
          <a:p>
            <a:pPr marL="514350" indent="-457200">
              <a:buFont typeface="+mj-lt"/>
              <a:buAutoNum type="arabicPeriod" startAt="2"/>
            </a:pPr>
            <a:r>
              <a:rPr lang="en-US" b="1" dirty="0" smtClean="0">
                <a:solidFill>
                  <a:srgbClr val="FFC000"/>
                </a:solidFill>
              </a:rPr>
              <a:t>In love</a:t>
            </a:r>
          </a:p>
          <a:p>
            <a:pPr lvl="1"/>
            <a:r>
              <a:rPr lang="en-US" sz="2600" b="1" dirty="0" smtClean="0"/>
              <a:t>He died for us through Jesus Christ (Rom. 5:6-11)</a:t>
            </a:r>
          </a:p>
          <a:p>
            <a:pPr lvl="1"/>
            <a:r>
              <a:rPr lang="en-US" sz="2600" b="1" dirty="0" smtClean="0"/>
              <a:t>Giving not only a living hope, but a loving hope </a:t>
            </a:r>
            <a:br>
              <a:rPr lang="en-US" sz="2600" b="1" dirty="0" smtClean="0"/>
            </a:br>
            <a:r>
              <a:rPr lang="en-US" sz="2600" b="1" dirty="0" smtClean="0"/>
              <a:t>(1 Jn. 4:19)</a:t>
            </a:r>
          </a:p>
        </p:txBody>
      </p:sp>
    </p:spTree>
    <p:extLst>
      <p:ext uri="{BB962C8B-B14F-4D97-AF65-F5344CB8AC3E}">
        <p14:creationId xmlns:p14="http://schemas.microsoft.com/office/powerpoint/2010/main" val="317969271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C:\Users\Steven\AppData\Local\Microsoft\Windows\Temporary Internet Files\Content.IE5\EFFO0N50\MP900316912[1].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66800" y="990600"/>
            <a:ext cx="7315200" cy="5486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Today:  Practical Help For Hope</a:t>
            </a:r>
            <a:endParaRPr lang="en-US" dirty="0"/>
          </a:p>
        </p:txBody>
      </p:sp>
      <p:sp>
        <p:nvSpPr>
          <p:cNvPr id="2" name="Content Placeholder 1"/>
          <p:cNvSpPr>
            <a:spLocks noGrp="1"/>
          </p:cNvSpPr>
          <p:nvPr>
            <p:ph idx="1"/>
          </p:nvPr>
        </p:nvSpPr>
        <p:spPr>
          <a:xfrm>
            <a:off x="457200" y="1600200"/>
            <a:ext cx="8229600" cy="5257800"/>
          </a:xfrm>
        </p:spPr>
        <p:txBody>
          <a:bodyPr>
            <a:normAutofit/>
          </a:bodyPr>
          <a:lstStyle/>
          <a:p>
            <a:r>
              <a:rPr lang="en-US" dirty="0" smtClean="0"/>
              <a:t>What are some practical helps for hope?</a:t>
            </a:r>
          </a:p>
          <a:p>
            <a:r>
              <a:rPr lang="en-US" dirty="0" smtClean="0"/>
              <a:t>This lesson is devoted to faith-facts which help hope lift us out of trials</a:t>
            </a:r>
          </a:p>
          <a:p>
            <a:r>
              <a:rPr lang="en-US" dirty="0" smtClean="0"/>
              <a:t>Such ought to recalibrate our mind:</a:t>
            </a:r>
          </a:p>
          <a:p>
            <a:pPr lvl="1"/>
            <a:r>
              <a:rPr lang="en-US" dirty="0"/>
              <a:t>“Create in me a clean heart, O God, And renew a steadfast spirit within </a:t>
            </a:r>
            <a:r>
              <a:rPr lang="en-US" dirty="0" smtClean="0"/>
              <a:t>me” (Ps. 51:10)</a:t>
            </a:r>
          </a:p>
          <a:p>
            <a:pPr lvl="1"/>
            <a:r>
              <a:rPr lang="en-US" dirty="0"/>
              <a:t>“But those who wait on the LORD Shall renew their </a:t>
            </a:r>
            <a:r>
              <a:rPr lang="en-US" dirty="0" smtClean="0"/>
              <a:t>strength…” (Is. 40:31)</a:t>
            </a:r>
          </a:p>
          <a:p>
            <a:pPr lvl="1"/>
            <a:r>
              <a:rPr lang="en-US" dirty="0"/>
              <a:t>“and be renewed in the spirit of your </a:t>
            </a:r>
            <a:r>
              <a:rPr lang="en-US" dirty="0" smtClean="0"/>
              <a:t>mind” </a:t>
            </a:r>
            <a:br>
              <a:rPr lang="en-US" dirty="0" smtClean="0"/>
            </a:br>
            <a:r>
              <a:rPr lang="en-US" dirty="0" smtClean="0"/>
              <a:t>(Eph. 4:23)</a:t>
            </a:r>
            <a:endParaRPr lang="en-US" dirty="0"/>
          </a:p>
        </p:txBody>
      </p:sp>
    </p:spTree>
    <p:extLst>
      <p:ext uri="{BB962C8B-B14F-4D97-AF65-F5344CB8AC3E}">
        <p14:creationId xmlns:p14="http://schemas.microsoft.com/office/powerpoint/2010/main" val="12835081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75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Recalibration</a:t>
            </a:r>
            <a:endParaRPr lang="en-US" dirty="0"/>
          </a:p>
        </p:txBody>
      </p:sp>
      <p:sp>
        <p:nvSpPr>
          <p:cNvPr id="3" name="Content Placeholder 2"/>
          <p:cNvSpPr>
            <a:spLocks noGrp="1"/>
          </p:cNvSpPr>
          <p:nvPr>
            <p:ph idx="1"/>
          </p:nvPr>
        </p:nvSpPr>
        <p:spPr>
          <a:xfrm>
            <a:off x="457200" y="2133600"/>
            <a:ext cx="8229600" cy="4724400"/>
          </a:xfrm>
        </p:spPr>
        <p:txBody>
          <a:bodyPr>
            <a:normAutofit/>
          </a:bodyPr>
          <a:lstStyle/>
          <a:p>
            <a:pPr marL="0" indent="0">
              <a:buNone/>
            </a:pPr>
            <a:r>
              <a:rPr lang="en-US" dirty="0" smtClean="0"/>
              <a:t>When suffering</a:t>
            </a:r>
          </a:p>
          <a:p>
            <a:pPr marL="971550" lvl="1" indent="-514350">
              <a:buFont typeface="+mj-lt"/>
              <a:buAutoNum type="arabicPeriod"/>
            </a:pPr>
            <a:r>
              <a:rPr lang="en-US" dirty="0" smtClean="0"/>
              <a:t>Pray about everything (Phil. 4:6, 7)</a:t>
            </a:r>
          </a:p>
          <a:p>
            <a:pPr marL="971550" lvl="1" indent="-514350">
              <a:buFont typeface="+mj-lt"/>
              <a:buAutoNum type="arabicPeriod"/>
            </a:pPr>
            <a:r>
              <a:rPr lang="en-US" dirty="0" smtClean="0"/>
              <a:t>Try to turn your mind away from the pain and onto what is true, lovely, etc. (Phil. 4:8)</a:t>
            </a:r>
          </a:p>
          <a:p>
            <a:pPr marL="1371600" lvl="2" indent="-514350"/>
            <a:r>
              <a:rPr lang="en-US" dirty="0" smtClean="0"/>
              <a:t>Are there any lessons that can be taken from the trial?</a:t>
            </a:r>
          </a:p>
          <a:p>
            <a:pPr marL="1371600" lvl="2" indent="-514350"/>
            <a:r>
              <a:rPr lang="en-US" dirty="0" smtClean="0"/>
              <a:t>Do we have the courage to face those lessons?</a:t>
            </a:r>
          </a:p>
          <a:p>
            <a:pPr marL="971550" lvl="1" indent="-514350">
              <a:buFont typeface="+mj-lt"/>
              <a:buAutoNum type="arabicPeriod"/>
            </a:pPr>
            <a:r>
              <a:rPr lang="en-US" dirty="0" smtClean="0"/>
              <a:t>Look steadfastly unto Jesus (Heb. 12:1-3)</a:t>
            </a:r>
          </a:p>
          <a:p>
            <a:pPr marL="971550" lvl="1" indent="-514350">
              <a:buFont typeface="+mj-lt"/>
              <a:buAutoNum type="arabicPeriod"/>
            </a:pPr>
            <a:r>
              <a:rPr lang="en-US" dirty="0" smtClean="0"/>
              <a:t>Look outwardly to others (Phil. 4:9, 10, 14)</a:t>
            </a:r>
          </a:p>
        </p:txBody>
      </p:sp>
      <p:pic>
        <p:nvPicPr>
          <p:cNvPr id="5122" name="Picture 2" descr="C:\Users\Steven\AppData\Local\Microsoft\Windows\Temporary Internet Files\Content.IE5\EXHVBVOP\MC9002925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3446"/>
            <a:ext cx="1718158" cy="17446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teven\AppData\Local\Microsoft\Windows\Temporary Internet Files\Content.IE5\SN5WGEQU\MC9001875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8614"/>
            <a:ext cx="1544422" cy="181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9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Recalibration</a:t>
            </a:r>
            <a:endParaRPr lang="en-US" dirty="0"/>
          </a:p>
        </p:txBody>
      </p:sp>
      <p:sp>
        <p:nvSpPr>
          <p:cNvPr id="3" name="Content Placeholder 2"/>
          <p:cNvSpPr>
            <a:spLocks noGrp="1"/>
          </p:cNvSpPr>
          <p:nvPr>
            <p:ph idx="1"/>
          </p:nvPr>
        </p:nvSpPr>
        <p:spPr>
          <a:xfrm>
            <a:off x="457200" y="2133600"/>
            <a:ext cx="4648200" cy="4724400"/>
          </a:xfrm>
        </p:spPr>
        <p:txBody>
          <a:bodyPr>
            <a:normAutofit fontScale="85000" lnSpcReduction="10000"/>
          </a:bodyPr>
          <a:lstStyle/>
          <a:p>
            <a:pPr marL="0" indent="0">
              <a:buNone/>
            </a:pPr>
            <a:r>
              <a:rPr lang="en-US" dirty="0" smtClean="0"/>
              <a:t>When suffering</a:t>
            </a:r>
          </a:p>
          <a:p>
            <a:pPr marL="571500" indent="-514350">
              <a:buFont typeface="+mj-lt"/>
              <a:buAutoNum type="arabicPeriod" startAt="5"/>
            </a:pPr>
            <a:r>
              <a:rPr lang="en-US" dirty="0" smtClean="0"/>
              <a:t>Recognized that suffering in this life is only for a finite amount of time; it cannot compare to future glory</a:t>
            </a:r>
          </a:p>
          <a:p>
            <a:pPr marL="971550" lvl="1" indent="-514350"/>
            <a:r>
              <a:rPr lang="en-US" dirty="0" smtClean="0"/>
              <a:t>“For I consider that the sufferings of this present time are not worthy to be compared with the glory which shall be revealed in us” (Rom. 8:18)</a:t>
            </a:r>
          </a:p>
        </p:txBody>
      </p:sp>
      <p:pic>
        <p:nvPicPr>
          <p:cNvPr id="5122" name="Picture 2" descr="C:\Users\Steven\AppData\Local\Microsoft\Windows\Temporary Internet Files\Content.IE5\EXHVBVOP\MC9002925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3446"/>
            <a:ext cx="1718158" cy="17446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teven\AppData\Local\Microsoft\Windows\Temporary Internet Files\Content.IE5\SN5WGEQU\MC9001875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8614"/>
            <a:ext cx="1544422" cy="18178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792916049"/>
              </p:ext>
            </p:extLst>
          </p:nvPr>
        </p:nvGraphicFramePr>
        <p:xfrm>
          <a:off x="4588857" y="2123721"/>
          <a:ext cx="4402743" cy="44294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12262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dark_cloud">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ro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dark_cloud</Template>
  <TotalTime>4842</TotalTime>
  <Words>1689</Words>
  <Application>Microsoft Office PowerPoint</Application>
  <PresentationFormat>On-screen Show (4:3)</PresentationFormat>
  <Paragraphs>119</Paragraphs>
  <Slides>21</Slides>
  <Notes>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21</vt:i4>
      </vt:variant>
    </vt:vector>
  </HeadingPairs>
  <TitlesOfParts>
    <vt:vector size="31" baseType="lpstr">
      <vt:lpstr>Arial</vt:lpstr>
      <vt:lpstr>Tahoma</vt:lpstr>
      <vt:lpstr>Calibri</vt:lpstr>
      <vt:lpstr>Arial Black</vt:lpstr>
      <vt:lpstr>dark_cloud</vt:lpstr>
      <vt:lpstr>bluegrey</vt:lpstr>
      <vt:lpstr>3_bluegrey</vt:lpstr>
      <vt:lpstr>1_bluegrey</vt:lpstr>
      <vt:lpstr>cross</vt:lpstr>
      <vt:lpstr>2_bluegrey</vt:lpstr>
      <vt:lpstr>“Songs In The Night”</vt:lpstr>
      <vt:lpstr>Previously Lesson 2</vt:lpstr>
      <vt:lpstr>Something More About Our Hope</vt:lpstr>
      <vt:lpstr>How Is the Christian’s Hope Different?</vt:lpstr>
      <vt:lpstr>How Is The Christian’s Hope Different?</vt:lpstr>
      <vt:lpstr>How Is The Christian’s Hope Different?</vt:lpstr>
      <vt:lpstr>Today:  Practical Help For Hope</vt:lpstr>
      <vt:lpstr>Mental Recalibration</vt:lpstr>
      <vt:lpstr>Mental Recalibration</vt:lpstr>
      <vt:lpstr>Mental Recalibration</vt:lpstr>
      <vt:lpstr>Mental Recalibration</vt:lpstr>
      <vt:lpstr>Mental Recalibration</vt:lpstr>
      <vt:lpstr>How are they “truly” blessed?</vt:lpstr>
      <vt:lpstr>How are they “truly” blessed?</vt:lpstr>
      <vt:lpstr>What About God’s Hope For You?</vt:lpstr>
      <vt:lpstr>Jeremiah 29:13</vt:lpstr>
      <vt:lpstr>Jesus Suffered And Died Unjustly For You!</vt:lpstr>
      <vt:lpstr>Jesus Suffered And Died To Give You An Example</vt:lpstr>
      <vt:lpstr>Jesus Suffered And Died To Save You</vt:lpstr>
      <vt:lpstr>Jesus Came To Save You From Wrath</vt:lpstr>
      <vt:lpstr>Your Choice:  Condemnation or Salvation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Grieving Saint</dc:title>
  <dc:creator>Steven J. Wallace</dc:creator>
  <cp:lastModifiedBy>Steven J. Wallace</cp:lastModifiedBy>
  <cp:revision>105</cp:revision>
  <dcterms:created xsi:type="dcterms:W3CDTF">2012-08-30T21:40:31Z</dcterms:created>
  <dcterms:modified xsi:type="dcterms:W3CDTF">2012-09-15T21:07:41Z</dcterms:modified>
</cp:coreProperties>
</file>